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2" r:id="rId14"/>
    <p:sldId id="274" r:id="rId15"/>
    <p:sldId id="273" r:id="rId16"/>
    <p:sldId id="268" r:id="rId17"/>
    <p:sldId id="269" r:id="rId18"/>
    <p:sldId id="270" r:id="rId19"/>
    <p:sldId id="271" r:id="rId20"/>
  </p:sldIdLst>
  <p:sldSz cx="18288000" cy="10287000"/>
  <p:notesSz cx="6858000" cy="9144000"/>
  <p:embeddedFontLst>
    <p:embeddedFont>
      <p:font typeface="Arial Bold" panose="020B0704020202020204" pitchFamily="34" charset="0"/>
      <p:regular r:id="rId21"/>
      <p:bold r:id="rId22"/>
    </p:embeddedFont>
    <p:embeddedFont>
      <p:font typeface="Garet" panose="020B0604020202020204" charset="0"/>
      <p:regular r:id="rId23"/>
    </p:embeddedFont>
    <p:embeddedFont>
      <p:font typeface="Maven Pro" panose="020B0604020202020204" charset="0"/>
      <p:regular r:id="rId24"/>
    </p:embeddedFont>
    <p:embeddedFont>
      <p:font typeface="Maven Pro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E7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svg"/><Relationship Id="rId7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4.svg"/><Relationship Id="rId7" Type="http://schemas.openxmlformats.org/officeDocument/2006/relationships/image" Target="../media/image1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.sv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svg"/><Relationship Id="rId7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svg"/><Relationship Id="rId7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svg"/><Relationship Id="rId7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svg"/><Relationship Id="rId7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66419" y="2438400"/>
            <a:ext cx="11955163" cy="1533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3"/>
              </a:lnSpc>
            </a:pPr>
            <a:r>
              <a:rPr lang="en-US" sz="13254" b="1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THERMO-MAP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-211950" y="-10477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V="1">
            <a:off x="14297025" y="629602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0" y="8039083"/>
            <a:ext cx="516220" cy="2057400"/>
          </a:xfrm>
          <a:custGeom>
            <a:avLst/>
            <a:gdLst/>
            <a:ahLst/>
            <a:cxnLst/>
            <a:rect l="l" t="t" r="r" b="b"/>
            <a:pathLst>
              <a:path w="516220" h="205740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7657548" y="293921"/>
            <a:ext cx="516220" cy="2057400"/>
          </a:xfrm>
          <a:custGeom>
            <a:avLst/>
            <a:gdLst/>
            <a:ahLst/>
            <a:cxnLst/>
            <a:rect l="l" t="t" r="r" b="b"/>
            <a:pathLst>
              <a:path w="516220" h="205740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28700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flipV="1">
            <a:off x="14542983" y="-104775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1358159"/>
                </a:moveTo>
                <a:lnTo>
                  <a:pt x="2716317" y="1358159"/>
                </a:lnTo>
                <a:lnTo>
                  <a:pt x="2716317" y="0"/>
                </a:lnTo>
                <a:lnTo>
                  <a:pt x="0" y="0"/>
                </a:lnTo>
                <a:lnTo>
                  <a:pt x="0" y="135815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9669454" y="7453290"/>
            <a:ext cx="8504314" cy="1847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4"/>
              </a:lnSpc>
            </a:pPr>
            <a:r>
              <a:rPr lang="en-US" sz="2924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Presented by: Tanish Parashar</a:t>
            </a:r>
          </a:p>
          <a:p>
            <a:pPr algn="ctr">
              <a:lnSpc>
                <a:spcPts val="2924"/>
              </a:lnSpc>
            </a:pPr>
            <a:r>
              <a:rPr lang="en-US" sz="2924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                     Vishnu Hansda</a:t>
            </a:r>
          </a:p>
          <a:p>
            <a:pPr algn="ctr">
              <a:lnSpc>
                <a:spcPts val="2924"/>
              </a:lnSpc>
            </a:pPr>
            <a:r>
              <a:rPr lang="en-US" sz="2924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                  Ananya Hota</a:t>
            </a:r>
          </a:p>
          <a:p>
            <a:pPr algn="ctr">
              <a:lnSpc>
                <a:spcPts val="2924"/>
              </a:lnSpc>
            </a:pPr>
            <a:r>
              <a:rPr lang="en-US" sz="2924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                                    Swastik Kumar Mohanty</a:t>
            </a:r>
          </a:p>
          <a:p>
            <a:pPr algn="ctr">
              <a:lnSpc>
                <a:spcPts val="2924"/>
              </a:lnSpc>
            </a:pPr>
            <a:r>
              <a:rPr lang="en-US" sz="2924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                       Niranjan Kumar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80216" y="4705350"/>
            <a:ext cx="12927568" cy="1853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9"/>
              </a:lnSpc>
            </a:pPr>
            <a:r>
              <a:rPr lang="en-US" sz="7426">
                <a:solidFill>
                  <a:srgbClr val="252930"/>
                </a:solidFill>
                <a:latin typeface="Garet"/>
                <a:ea typeface="Garet"/>
                <a:cs typeface="Garet"/>
                <a:sym typeface="Garet"/>
              </a:rPr>
              <a:t>SMART TEMPERATURE MAPPING FOR FARMING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859450" y="9365481"/>
            <a:ext cx="7428550" cy="390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4"/>
              </a:lnSpc>
            </a:pPr>
            <a:r>
              <a:rPr lang="en-US" sz="2924" dirty="0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Guided by: DR Ambarish G. Mohapatra</a:t>
            </a:r>
          </a:p>
        </p:txBody>
      </p:sp>
      <p:sp>
        <p:nvSpPr>
          <p:cNvPr id="12" name="Freeform 12"/>
          <p:cNvSpPr/>
          <p:nvPr/>
        </p:nvSpPr>
        <p:spPr>
          <a:xfrm>
            <a:off x="156389" y="181811"/>
            <a:ext cx="2630390" cy="784986"/>
          </a:xfrm>
          <a:custGeom>
            <a:avLst/>
            <a:gdLst/>
            <a:ahLst/>
            <a:cxnLst/>
            <a:rect l="l" t="t" r="r" b="b"/>
            <a:pathLst>
              <a:path w="2630390" h="784986">
                <a:moveTo>
                  <a:pt x="0" y="0"/>
                </a:moveTo>
                <a:lnTo>
                  <a:pt x="2630390" y="0"/>
                </a:lnTo>
                <a:lnTo>
                  <a:pt x="2630390" y="784985"/>
                </a:lnTo>
                <a:lnTo>
                  <a:pt x="0" y="7849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90005" y="440687"/>
            <a:ext cx="9307990" cy="81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8"/>
              </a:lnSpc>
            </a:pPr>
            <a:r>
              <a:rPr lang="en-US" sz="7161" b="1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WORKFLOW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8229600"/>
            <a:ext cx="516220" cy="2057400"/>
          </a:xfrm>
          <a:custGeom>
            <a:avLst/>
            <a:gdLst/>
            <a:ahLst/>
            <a:cxnLst/>
            <a:rect l="l" t="t" r="r" b="b"/>
            <a:pathLst>
              <a:path w="516220" h="205740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9258300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354175" y="-12382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326587" y="1028700"/>
            <a:ext cx="7634825" cy="9158442"/>
          </a:xfrm>
          <a:custGeom>
            <a:avLst/>
            <a:gdLst/>
            <a:ahLst/>
            <a:cxnLst/>
            <a:rect l="l" t="t" r="r" b="b"/>
            <a:pathLst>
              <a:path w="7634825" h="9158442">
                <a:moveTo>
                  <a:pt x="0" y="0"/>
                </a:moveTo>
                <a:lnTo>
                  <a:pt x="7634826" y="0"/>
                </a:lnTo>
                <a:lnTo>
                  <a:pt x="7634826" y="9158442"/>
                </a:lnTo>
                <a:lnTo>
                  <a:pt x="0" y="91584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DB1535F2-5245-1F21-B5CF-ABA7553EF7B1}"/>
              </a:ext>
            </a:extLst>
          </p:cNvPr>
          <p:cNvSpPr/>
          <p:nvPr/>
        </p:nvSpPr>
        <p:spPr>
          <a:xfrm>
            <a:off x="15697199" y="295413"/>
            <a:ext cx="2339635" cy="733288"/>
          </a:xfrm>
          <a:custGeom>
            <a:avLst/>
            <a:gdLst/>
            <a:ahLst/>
            <a:cxnLst/>
            <a:rect l="l" t="t" r="r" b="b"/>
            <a:pathLst>
              <a:path w="2823574" h="842637">
                <a:moveTo>
                  <a:pt x="0" y="0"/>
                </a:moveTo>
                <a:lnTo>
                  <a:pt x="2823574" y="0"/>
                </a:lnTo>
                <a:lnTo>
                  <a:pt x="2823574" y="842637"/>
                </a:lnTo>
                <a:lnTo>
                  <a:pt x="0" y="84263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23669" y="715962"/>
            <a:ext cx="7640663" cy="920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RESULT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-211950" y="-10477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773650" y="8229600"/>
            <a:ext cx="516220" cy="2057400"/>
          </a:xfrm>
          <a:custGeom>
            <a:avLst/>
            <a:gdLst/>
            <a:ahLst/>
            <a:cxnLst/>
            <a:rect l="l" t="t" r="r" b="b"/>
            <a:pathLst>
              <a:path w="516220" h="205740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>
            <a:off x="15972490" y="9000190"/>
            <a:ext cx="516220" cy="2057400"/>
          </a:xfrm>
          <a:custGeom>
            <a:avLst/>
            <a:gdLst/>
            <a:ahLst/>
            <a:cxnLst/>
            <a:rect l="l" t="t" r="r" b="b"/>
            <a:pathLst>
              <a:path w="516220" h="205740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1754019"/>
            <a:ext cx="16230600" cy="853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65"/>
              </a:lnSpc>
            </a:pPr>
            <a:r>
              <a:rPr lang="en-US" sz="3442" b="1" u="sng" spc="-37" dirty="0">
                <a:solidFill>
                  <a:srgbClr val="252D37"/>
                </a:solidFill>
                <a:latin typeface="Arial Bold"/>
                <a:ea typeface="Arial Bold"/>
                <a:cs typeface="Arial Bold"/>
                <a:sym typeface="Arial Bold"/>
              </a:rPr>
              <a:t>Hardware Components:</a:t>
            </a:r>
          </a:p>
          <a:p>
            <a:pPr algn="just">
              <a:lnSpc>
                <a:spcPts val="172"/>
              </a:lnSpc>
            </a:pPr>
            <a:endParaRPr lang="en-US" sz="3442" b="1" u="sng" spc="-37" dirty="0">
              <a:solidFill>
                <a:srgbClr val="252D37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marL="743200" lvl="1" indent="-371600" algn="just">
              <a:lnSpc>
                <a:spcPts val="4165"/>
              </a:lnSpc>
              <a:buFont typeface="Arial"/>
              <a:buChar char="•"/>
            </a:pPr>
            <a:r>
              <a:rPr lang="en-US" sz="3442" spc="-37" dirty="0">
                <a:solidFill>
                  <a:srgbClr val="252D37"/>
                </a:solidFill>
                <a:latin typeface="Arial"/>
                <a:ea typeface="Arial"/>
                <a:cs typeface="Arial"/>
                <a:sym typeface="Arial"/>
              </a:rPr>
              <a:t>ESP32 Microcontroller: Central unit for sensor data acquisition and Wi-Fi communication.</a:t>
            </a:r>
          </a:p>
          <a:p>
            <a:pPr marL="743200" lvl="1" indent="-371600" algn="just">
              <a:lnSpc>
                <a:spcPts val="4165"/>
              </a:lnSpc>
              <a:buFont typeface="Arial"/>
              <a:buChar char="•"/>
            </a:pPr>
            <a:r>
              <a:rPr lang="en-US" sz="3442" spc="-37" dirty="0">
                <a:solidFill>
                  <a:srgbClr val="252D37"/>
                </a:solidFill>
                <a:latin typeface="Arial"/>
                <a:ea typeface="Arial"/>
                <a:cs typeface="Arial"/>
                <a:sym typeface="Arial"/>
              </a:rPr>
              <a:t>Sensors Used:</a:t>
            </a:r>
          </a:p>
          <a:p>
            <a:pPr marL="743200" lvl="1" indent="-371600" algn="just">
              <a:lnSpc>
                <a:spcPts val="4165"/>
              </a:lnSpc>
              <a:buFont typeface="Arial"/>
              <a:buChar char="•"/>
            </a:pPr>
            <a:r>
              <a:rPr lang="en-US" sz="3442" spc="-37" dirty="0">
                <a:solidFill>
                  <a:srgbClr val="252D37"/>
                </a:solidFill>
                <a:latin typeface="Arial"/>
                <a:ea typeface="Arial"/>
                <a:cs typeface="Arial"/>
                <a:sym typeface="Arial"/>
              </a:rPr>
              <a:t>Temperature: DHT11</a:t>
            </a:r>
          </a:p>
          <a:p>
            <a:pPr marL="743200" lvl="1" indent="-371600" algn="just">
              <a:lnSpc>
                <a:spcPts val="4165"/>
              </a:lnSpc>
              <a:buFont typeface="Arial"/>
              <a:buChar char="•"/>
            </a:pPr>
            <a:r>
              <a:rPr lang="en-US" sz="3442" spc="-37" dirty="0">
                <a:solidFill>
                  <a:srgbClr val="252D37"/>
                </a:solidFill>
                <a:latin typeface="Arial"/>
                <a:ea typeface="Arial"/>
                <a:cs typeface="Arial"/>
                <a:sym typeface="Arial"/>
              </a:rPr>
              <a:t>Humidity, Moisture, Light Sensors (optional for extended monitoring)</a:t>
            </a:r>
          </a:p>
          <a:p>
            <a:pPr marL="743200" lvl="1" indent="-371600" algn="just">
              <a:lnSpc>
                <a:spcPts val="4165"/>
              </a:lnSpc>
              <a:buFont typeface="Arial"/>
              <a:buChar char="•"/>
            </a:pPr>
            <a:r>
              <a:rPr lang="en-US" sz="3442" spc="-37" dirty="0">
                <a:solidFill>
                  <a:srgbClr val="252D37"/>
                </a:solidFill>
                <a:latin typeface="Arial"/>
                <a:ea typeface="Arial"/>
                <a:cs typeface="Arial"/>
                <a:sym typeface="Arial"/>
              </a:rPr>
              <a:t>Connectivity: Wi-Fi enabled for cloud data transmission.</a:t>
            </a:r>
          </a:p>
          <a:p>
            <a:pPr algn="just">
              <a:lnSpc>
                <a:spcPts val="4165"/>
              </a:lnSpc>
            </a:pPr>
            <a:r>
              <a:rPr lang="en-US" sz="3442" b="1" u="sng" spc="-37" dirty="0">
                <a:solidFill>
                  <a:srgbClr val="252D37"/>
                </a:solidFill>
                <a:latin typeface="Arial Bold"/>
                <a:ea typeface="Arial Bold"/>
                <a:cs typeface="Arial Bold"/>
                <a:sym typeface="Arial Bold"/>
              </a:rPr>
              <a:t>Software Components:</a:t>
            </a:r>
          </a:p>
          <a:p>
            <a:pPr marL="743200" lvl="1" indent="-371600" algn="just">
              <a:lnSpc>
                <a:spcPts val="4165"/>
              </a:lnSpc>
              <a:buFont typeface="Arial"/>
              <a:buChar char="•"/>
            </a:pPr>
            <a:r>
              <a:rPr lang="en-US" sz="3442" spc="-37" dirty="0">
                <a:solidFill>
                  <a:srgbClr val="252D37"/>
                </a:solidFill>
                <a:latin typeface="Arial"/>
                <a:ea typeface="Arial"/>
                <a:cs typeface="Arial"/>
                <a:sym typeface="Arial"/>
              </a:rPr>
              <a:t>ML Model: Uses regression/Kriging for predicting unmeasured temperatures.</a:t>
            </a:r>
          </a:p>
          <a:p>
            <a:pPr marL="743200" lvl="1" indent="-371600" algn="just">
              <a:lnSpc>
                <a:spcPts val="4165"/>
              </a:lnSpc>
              <a:buFont typeface="Arial"/>
              <a:buChar char="•"/>
            </a:pPr>
            <a:r>
              <a:rPr lang="en-US" sz="3442" spc="-37" dirty="0">
                <a:solidFill>
                  <a:srgbClr val="252D37"/>
                </a:solidFill>
                <a:latin typeface="Arial"/>
                <a:ea typeface="Arial"/>
                <a:cs typeface="Arial"/>
                <a:sym typeface="Arial"/>
              </a:rPr>
              <a:t>Data Visualizations: Real-time temperature heatmaps and dashboards for easy interpretation.</a:t>
            </a:r>
          </a:p>
          <a:p>
            <a:pPr marL="743200" lvl="1" indent="-371600" algn="just">
              <a:lnSpc>
                <a:spcPts val="4165"/>
              </a:lnSpc>
              <a:buFont typeface="Arial"/>
              <a:buChar char="•"/>
            </a:pPr>
            <a:r>
              <a:rPr lang="en-US" sz="3442" spc="-37" dirty="0">
                <a:solidFill>
                  <a:srgbClr val="252D37"/>
                </a:solidFill>
                <a:latin typeface="Arial"/>
                <a:ea typeface="Arial"/>
                <a:cs typeface="Arial"/>
                <a:sym typeface="Arial"/>
              </a:rPr>
              <a:t>Cloud Platform: Stores sensor data, supports historical analysis, and enables remote monitoring.</a:t>
            </a:r>
          </a:p>
          <a:p>
            <a:pPr marL="743200" lvl="1" indent="-371600" algn="just">
              <a:lnSpc>
                <a:spcPts val="4165"/>
              </a:lnSpc>
              <a:buFont typeface="Arial"/>
              <a:buChar char="•"/>
            </a:pPr>
            <a:r>
              <a:rPr lang="en-US" sz="3442" spc="-37" dirty="0">
                <a:solidFill>
                  <a:srgbClr val="252D37"/>
                </a:solidFill>
                <a:latin typeface="Arial"/>
                <a:ea typeface="Arial"/>
                <a:cs typeface="Arial"/>
                <a:sym typeface="Arial"/>
              </a:rPr>
              <a:t>Control Logic: Automatically adjusts AC or sends alerts when thresholds are crossed.</a:t>
            </a:r>
          </a:p>
          <a:p>
            <a:pPr algn="just">
              <a:lnSpc>
                <a:spcPts val="4165"/>
              </a:lnSpc>
            </a:pPr>
            <a:endParaRPr lang="en-US" sz="3442" spc="-37" dirty="0">
              <a:solidFill>
                <a:srgbClr val="252D3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5D65F2FA-BFED-EE0F-38E1-A9377BA7A862}"/>
              </a:ext>
            </a:extLst>
          </p:cNvPr>
          <p:cNvSpPr/>
          <p:nvPr/>
        </p:nvSpPr>
        <p:spPr>
          <a:xfrm>
            <a:off x="15697199" y="295413"/>
            <a:ext cx="2339635" cy="733288"/>
          </a:xfrm>
          <a:custGeom>
            <a:avLst/>
            <a:gdLst/>
            <a:ahLst/>
            <a:cxnLst/>
            <a:rect l="l" t="t" r="r" b="b"/>
            <a:pathLst>
              <a:path w="2823574" h="842637">
                <a:moveTo>
                  <a:pt x="0" y="0"/>
                </a:moveTo>
                <a:lnTo>
                  <a:pt x="2823574" y="0"/>
                </a:lnTo>
                <a:lnTo>
                  <a:pt x="2823574" y="842637"/>
                </a:lnTo>
                <a:lnTo>
                  <a:pt x="0" y="8426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229600"/>
            <a:ext cx="516220" cy="2057400"/>
          </a:xfrm>
          <a:custGeom>
            <a:avLst/>
            <a:gdLst/>
            <a:ahLst/>
            <a:cxnLst/>
            <a:rect l="l" t="t" r="r" b="b"/>
            <a:pathLst>
              <a:path w="516220" h="205740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354175" y="-12382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5400000">
            <a:off x="1799290" y="9000190"/>
            <a:ext cx="516220" cy="2057400"/>
          </a:xfrm>
          <a:custGeom>
            <a:avLst/>
            <a:gdLst/>
            <a:ahLst/>
            <a:cxnLst/>
            <a:rect l="l" t="t" r="r" b="b"/>
            <a:pathLst>
              <a:path w="516220" h="205740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492985" y="2749270"/>
            <a:ext cx="4122016" cy="920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RESULT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924300"/>
            <a:ext cx="9172601" cy="292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5817" lvl="1" indent="-337908" algn="just">
              <a:lnSpc>
                <a:spcPts val="3787"/>
              </a:lnSpc>
              <a:buFont typeface="Arial"/>
              <a:buChar char="•"/>
            </a:pPr>
            <a:r>
              <a:rPr lang="en-US" sz="3130" spc="-34">
                <a:solidFill>
                  <a:srgbClr val="252D37"/>
                </a:solidFill>
                <a:latin typeface="Arial"/>
                <a:ea typeface="Arial"/>
                <a:cs typeface="Arial"/>
                <a:sym typeface="Arial"/>
              </a:rPr>
              <a:t>Accurate prediction of temperature at unmonitored points.</a:t>
            </a:r>
          </a:p>
          <a:p>
            <a:pPr marL="675817" lvl="1" indent="-337908" algn="just">
              <a:lnSpc>
                <a:spcPts val="3787"/>
              </a:lnSpc>
              <a:buFont typeface="Arial"/>
              <a:buChar char="•"/>
            </a:pPr>
            <a:r>
              <a:rPr lang="en-US" sz="3130" spc="-34">
                <a:solidFill>
                  <a:srgbClr val="252D37"/>
                </a:solidFill>
                <a:latin typeface="Arial"/>
                <a:ea typeface="Arial"/>
                <a:cs typeface="Arial"/>
                <a:sym typeface="Arial"/>
              </a:rPr>
              <a:t>Real-time visual temperature maps help identify critical zones.</a:t>
            </a:r>
          </a:p>
          <a:p>
            <a:pPr marL="675817" lvl="1" indent="-337908" algn="just">
              <a:lnSpc>
                <a:spcPts val="3787"/>
              </a:lnSpc>
              <a:buFont typeface="Arial"/>
              <a:buChar char="•"/>
            </a:pPr>
            <a:r>
              <a:rPr lang="en-US" sz="3130" spc="-34">
                <a:solidFill>
                  <a:srgbClr val="252D37"/>
                </a:solidFill>
                <a:latin typeface="Arial"/>
                <a:ea typeface="Arial"/>
                <a:cs typeface="Arial"/>
                <a:sym typeface="Arial"/>
              </a:rPr>
              <a:t>Improved yield and consistency through proactive climate control.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64B98A3-533C-41DC-3B57-60E06307E713}"/>
              </a:ext>
            </a:extLst>
          </p:cNvPr>
          <p:cNvSpPr/>
          <p:nvPr/>
        </p:nvSpPr>
        <p:spPr>
          <a:xfrm>
            <a:off x="10815484" y="1046984"/>
            <a:ext cx="4373811" cy="4257836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B496689-C799-9E79-3391-792BA43DD381}"/>
              </a:ext>
            </a:extLst>
          </p:cNvPr>
          <p:cNvSpPr/>
          <p:nvPr/>
        </p:nvSpPr>
        <p:spPr>
          <a:xfrm>
            <a:off x="13335000" y="5660923"/>
            <a:ext cx="4419600" cy="4093880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FBD3C4FF-1E29-9571-F855-F9DD5A2E79B9}"/>
              </a:ext>
            </a:extLst>
          </p:cNvPr>
          <p:cNvSpPr/>
          <p:nvPr/>
        </p:nvSpPr>
        <p:spPr>
          <a:xfrm>
            <a:off x="15697199" y="295413"/>
            <a:ext cx="2339635" cy="733288"/>
          </a:xfrm>
          <a:custGeom>
            <a:avLst/>
            <a:gdLst/>
            <a:ahLst/>
            <a:cxnLst/>
            <a:rect l="l" t="t" r="r" b="b"/>
            <a:pathLst>
              <a:path w="2823574" h="842637">
                <a:moveTo>
                  <a:pt x="0" y="0"/>
                </a:moveTo>
                <a:lnTo>
                  <a:pt x="2823574" y="0"/>
                </a:lnTo>
                <a:lnTo>
                  <a:pt x="2823574" y="842637"/>
                </a:lnTo>
                <a:lnTo>
                  <a:pt x="0" y="84263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7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D00252-5C7E-2891-27D1-F22881EF5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00150" y="2237015"/>
            <a:ext cx="5000624" cy="5248655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EEF44E47-B1D2-2D3A-BB82-98638DDCD4BC}"/>
              </a:ext>
            </a:extLst>
          </p:cNvPr>
          <p:cNvSpPr txBox="1"/>
          <p:nvPr/>
        </p:nvSpPr>
        <p:spPr>
          <a:xfrm>
            <a:off x="1543050" y="2950899"/>
            <a:ext cx="3943350" cy="38208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Maven Pro Bold"/>
              </a:rPr>
              <a:t>LABVIEW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7221C4-2E99-4126-799F-9510CBEB9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974" y="2522708"/>
            <a:ext cx="10171050" cy="5238090"/>
          </a:xfrm>
          <a:prstGeom prst="rect">
            <a:avLst/>
          </a:prstGeom>
        </p:spPr>
      </p:pic>
      <p:sp>
        <p:nvSpPr>
          <p:cNvPr id="2" name="Freeform 7">
            <a:extLst>
              <a:ext uri="{FF2B5EF4-FFF2-40B4-BE49-F238E27FC236}">
                <a16:creationId xmlns:a16="http://schemas.microsoft.com/office/drawing/2014/main" id="{84A2CBAB-379C-D628-30D3-0870488EB621}"/>
              </a:ext>
            </a:extLst>
          </p:cNvPr>
          <p:cNvSpPr/>
          <p:nvPr/>
        </p:nvSpPr>
        <p:spPr>
          <a:xfrm>
            <a:off x="15697199" y="295413"/>
            <a:ext cx="2339635" cy="733288"/>
          </a:xfrm>
          <a:custGeom>
            <a:avLst/>
            <a:gdLst/>
            <a:ahLst/>
            <a:cxnLst/>
            <a:rect l="l" t="t" r="r" b="b"/>
            <a:pathLst>
              <a:path w="2823574" h="842637">
                <a:moveTo>
                  <a:pt x="0" y="0"/>
                </a:moveTo>
                <a:lnTo>
                  <a:pt x="2823574" y="0"/>
                </a:lnTo>
                <a:lnTo>
                  <a:pt x="2823574" y="842637"/>
                </a:lnTo>
                <a:lnTo>
                  <a:pt x="0" y="842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342373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190581-C22B-77DD-E36D-8CE50E8FD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318838"/>
            <a:ext cx="9036422" cy="48005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47BA47-DA19-4EE1-5241-61938EC2D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5266324"/>
            <a:ext cx="9036423" cy="4800600"/>
          </a:xfrm>
          <a:prstGeom prst="rect">
            <a:avLst/>
          </a:prstGeom>
        </p:spPr>
      </p:pic>
      <p:sp>
        <p:nvSpPr>
          <p:cNvPr id="16" name="TextBox 8">
            <a:extLst>
              <a:ext uri="{FF2B5EF4-FFF2-40B4-BE49-F238E27FC236}">
                <a16:creationId xmlns:a16="http://schemas.microsoft.com/office/drawing/2014/main" id="{F500F950-E9C0-839B-FF0A-D6D49B6F9189}"/>
              </a:ext>
            </a:extLst>
          </p:cNvPr>
          <p:cNvSpPr txBox="1"/>
          <p:nvPr/>
        </p:nvSpPr>
        <p:spPr>
          <a:xfrm>
            <a:off x="2362200" y="4735751"/>
            <a:ext cx="4122016" cy="835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5400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CLOUD</a:t>
            </a:r>
          </a:p>
        </p:txBody>
      </p:sp>
    </p:spTree>
    <p:extLst>
      <p:ext uri="{BB962C8B-B14F-4D97-AF65-F5344CB8AC3E}">
        <p14:creationId xmlns:p14="http://schemas.microsoft.com/office/powerpoint/2010/main" val="1701328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7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80EDBE-7B83-3AF8-E65E-D29721C1A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77628"/>
            <a:ext cx="18288000" cy="11048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0D2658CE-13EC-D864-E51D-8A520E7A8C10}"/>
              </a:ext>
            </a:extLst>
          </p:cNvPr>
          <p:cNvSpPr txBox="1"/>
          <p:nvPr/>
        </p:nvSpPr>
        <p:spPr>
          <a:xfrm>
            <a:off x="834798" y="965200"/>
            <a:ext cx="16816387" cy="1117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>
                <a:solidFill>
                  <a:schemeClr val="bg1"/>
                </a:solidFill>
                <a:latin typeface="+mj-lt"/>
                <a:ea typeface="+mj-ea"/>
                <a:cs typeface="+mj-cs"/>
                <a:sym typeface="Maven Pro Bold"/>
              </a:rPr>
              <a:t>LABVIEW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68B5E3-9F2A-5FF1-666E-F75EF177C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028" y="2512840"/>
            <a:ext cx="12675572" cy="6591299"/>
          </a:xfrm>
          <a:prstGeom prst="rect">
            <a:avLst/>
          </a:prstGeom>
        </p:spPr>
      </p:pic>
      <p:sp>
        <p:nvSpPr>
          <p:cNvPr id="7" name="Freeform 7">
            <a:extLst>
              <a:ext uri="{FF2B5EF4-FFF2-40B4-BE49-F238E27FC236}">
                <a16:creationId xmlns:a16="http://schemas.microsoft.com/office/drawing/2014/main" id="{120950BB-F1DD-1D01-6304-5D6878DF9BB4}"/>
              </a:ext>
            </a:extLst>
          </p:cNvPr>
          <p:cNvSpPr/>
          <p:nvPr/>
        </p:nvSpPr>
        <p:spPr>
          <a:xfrm>
            <a:off x="15697200" y="225698"/>
            <a:ext cx="2339635" cy="733288"/>
          </a:xfrm>
          <a:custGeom>
            <a:avLst/>
            <a:gdLst/>
            <a:ahLst/>
            <a:cxnLst/>
            <a:rect l="l" t="t" r="r" b="b"/>
            <a:pathLst>
              <a:path w="2823574" h="842637">
                <a:moveTo>
                  <a:pt x="0" y="0"/>
                </a:moveTo>
                <a:lnTo>
                  <a:pt x="2823574" y="0"/>
                </a:lnTo>
                <a:lnTo>
                  <a:pt x="2823574" y="842637"/>
                </a:lnTo>
                <a:lnTo>
                  <a:pt x="0" y="842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419073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20906" y="2642910"/>
            <a:ext cx="15446188" cy="6794684"/>
            <a:chOff x="0" y="0"/>
            <a:chExt cx="4068132" cy="17895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8132" cy="1789546"/>
            </a:xfrm>
            <a:custGeom>
              <a:avLst/>
              <a:gdLst/>
              <a:ahLst/>
              <a:cxnLst/>
              <a:rect l="l" t="t" r="r" b="b"/>
              <a:pathLst>
                <a:path w="4068132" h="1789546">
                  <a:moveTo>
                    <a:pt x="25562" y="0"/>
                  </a:moveTo>
                  <a:lnTo>
                    <a:pt x="4042570" y="0"/>
                  </a:lnTo>
                  <a:cubicBezTo>
                    <a:pt x="4056687" y="0"/>
                    <a:pt x="4068132" y="11445"/>
                    <a:pt x="4068132" y="25562"/>
                  </a:cubicBezTo>
                  <a:lnTo>
                    <a:pt x="4068132" y="1763984"/>
                  </a:lnTo>
                  <a:cubicBezTo>
                    <a:pt x="4068132" y="1778102"/>
                    <a:pt x="4056687" y="1789546"/>
                    <a:pt x="4042570" y="1789546"/>
                  </a:cubicBezTo>
                  <a:lnTo>
                    <a:pt x="25562" y="1789546"/>
                  </a:lnTo>
                  <a:cubicBezTo>
                    <a:pt x="11445" y="1789546"/>
                    <a:pt x="0" y="1778102"/>
                    <a:pt x="0" y="1763984"/>
                  </a:cubicBezTo>
                  <a:lnTo>
                    <a:pt x="0" y="25562"/>
                  </a:lnTo>
                  <a:cubicBezTo>
                    <a:pt x="0" y="11445"/>
                    <a:pt x="11445" y="0"/>
                    <a:pt x="25562" y="0"/>
                  </a:cubicBezTo>
                  <a:close/>
                </a:path>
              </a:pathLst>
            </a:custGeom>
            <a:solidFill>
              <a:srgbClr val="C0B3A0">
                <a:alpha val="5372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068132" cy="1827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711495" y="1343025"/>
            <a:ext cx="8865010" cy="917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7"/>
              </a:lnSpc>
            </a:pPr>
            <a:r>
              <a:rPr lang="en-US" sz="8121" b="1">
                <a:solidFill>
                  <a:srgbClr val="252D37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CONCLUSION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-211950" y="-10477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7773650" y="8229600"/>
            <a:ext cx="516220" cy="2057400"/>
          </a:xfrm>
          <a:custGeom>
            <a:avLst/>
            <a:gdLst/>
            <a:ahLst/>
            <a:cxnLst/>
            <a:rect l="l" t="t" r="r" b="b"/>
            <a:pathLst>
              <a:path w="516220" h="205740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542983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845450" y="3117315"/>
            <a:ext cx="13453248" cy="5779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5817" lvl="1" indent="-337908" algn="just">
              <a:lnSpc>
                <a:spcPts val="3787"/>
              </a:lnSpc>
              <a:buFont typeface="Arial"/>
              <a:buChar char="•"/>
            </a:pPr>
            <a:r>
              <a:rPr lang="en-US" sz="3130" spc="-34">
                <a:solidFill>
                  <a:srgbClr val="252D37"/>
                </a:solidFill>
                <a:latin typeface="Arial"/>
                <a:ea typeface="Arial"/>
                <a:cs typeface="Arial"/>
                <a:sym typeface="Arial"/>
              </a:rPr>
              <a:t>The proposed system provides automated, real-time temperature monitoring for mushroom farming.</a:t>
            </a:r>
          </a:p>
          <a:p>
            <a:pPr marL="675817" lvl="1" indent="-337908" algn="just">
              <a:lnSpc>
                <a:spcPts val="3787"/>
              </a:lnSpc>
              <a:buFont typeface="Arial"/>
              <a:buChar char="•"/>
            </a:pPr>
            <a:r>
              <a:rPr lang="en-US" sz="3130" spc="-34">
                <a:solidFill>
                  <a:srgbClr val="252D37"/>
                </a:solidFill>
                <a:latin typeface="Arial"/>
                <a:ea typeface="Arial"/>
                <a:cs typeface="Arial"/>
                <a:sym typeface="Arial"/>
              </a:rPr>
              <a:t>Integration of IoT sensors and ML enables accurate prediction of temperature across the cultivation area.</a:t>
            </a:r>
          </a:p>
          <a:p>
            <a:pPr marL="675817" lvl="1" indent="-337908" algn="just">
              <a:lnSpc>
                <a:spcPts val="3787"/>
              </a:lnSpc>
              <a:buFont typeface="Arial"/>
              <a:buChar char="•"/>
            </a:pPr>
            <a:r>
              <a:rPr lang="en-US" sz="3130" spc="-34">
                <a:solidFill>
                  <a:srgbClr val="252D37"/>
                </a:solidFill>
                <a:latin typeface="Arial"/>
                <a:ea typeface="Arial"/>
                <a:cs typeface="Arial"/>
                <a:sym typeface="Arial"/>
              </a:rPr>
              <a:t>Dynamic temperature mapping helps maintain uniform environmental conditions.</a:t>
            </a:r>
          </a:p>
          <a:p>
            <a:pPr marL="675817" lvl="1" indent="-337908" algn="just">
              <a:lnSpc>
                <a:spcPts val="3787"/>
              </a:lnSpc>
              <a:buFont typeface="Arial"/>
              <a:buChar char="•"/>
            </a:pPr>
            <a:r>
              <a:rPr lang="en-US" sz="3130" spc="-34">
                <a:solidFill>
                  <a:srgbClr val="252D37"/>
                </a:solidFill>
                <a:latin typeface="Arial"/>
                <a:ea typeface="Arial"/>
                <a:cs typeface="Arial"/>
                <a:sym typeface="Arial"/>
              </a:rPr>
              <a:t>Reduces manual effort and improves decision-making through data-driven insights.</a:t>
            </a:r>
          </a:p>
          <a:p>
            <a:pPr marL="675817" lvl="1" indent="-337908" algn="just">
              <a:lnSpc>
                <a:spcPts val="3787"/>
              </a:lnSpc>
              <a:buFont typeface="Arial"/>
              <a:buChar char="•"/>
            </a:pPr>
            <a:r>
              <a:rPr lang="en-US" sz="3130" spc="-34">
                <a:solidFill>
                  <a:srgbClr val="252D37"/>
                </a:solidFill>
                <a:latin typeface="Arial"/>
                <a:ea typeface="Arial"/>
                <a:cs typeface="Arial"/>
                <a:sym typeface="Arial"/>
              </a:rPr>
              <a:t>Enhances yield quality and consistency by proactively managing temperature fluctuations.</a:t>
            </a:r>
          </a:p>
          <a:p>
            <a:pPr marL="675817" lvl="1" indent="-337908" algn="just">
              <a:lnSpc>
                <a:spcPts val="3787"/>
              </a:lnSpc>
              <a:buFont typeface="Arial"/>
              <a:buChar char="•"/>
            </a:pPr>
            <a:r>
              <a:rPr lang="en-US" sz="3130" spc="-34">
                <a:solidFill>
                  <a:srgbClr val="252D37"/>
                </a:solidFill>
                <a:latin typeface="Arial"/>
                <a:ea typeface="Arial"/>
                <a:cs typeface="Arial"/>
                <a:sym typeface="Arial"/>
              </a:rPr>
              <a:t>Offers a cost-effective, scalable, and sustainable solution for precision agriculture.</a:t>
            </a:r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0BFD379F-2C16-E42C-4FE5-7DBE385DD60C}"/>
              </a:ext>
            </a:extLst>
          </p:cNvPr>
          <p:cNvSpPr/>
          <p:nvPr/>
        </p:nvSpPr>
        <p:spPr>
          <a:xfrm>
            <a:off x="15697199" y="295413"/>
            <a:ext cx="2339635" cy="733288"/>
          </a:xfrm>
          <a:custGeom>
            <a:avLst/>
            <a:gdLst/>
            <a:ahLst/>
            <a:cxnLst/>
            <a:rect l="l" t="t" r="r" b="b"/>
            <a:pathLst>
              <a:path w="2823574" h="842637">
                <a:moveTo>
                  <a:pt x="0" y="0"/>
                </a:moveTo>
                <a:lnTo>
                  <a:pt x="2823574" y="0"/>
                </a:lnTo>
                <a:lnTo>
                  <a:pt x="2823574" y="842637"/>
                </a:lnTo>
                <a:lnTo>
                  <a:pt x="0" y="8426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50265" y="1893108"/>
            <a:ext cx="11187470" cy="1046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33"/>
              </a:lnSpc>
            </a:pPr>
            <a:r>
              <a:rPr lang="en-US" sz="9166" b="1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DOCUMENTATION</a:t>
            </a:r>
          </a:p>
        </p:txBody>
      </p:sp>
      <p:sp>
        <p:nvSpPr>
          <p:cNvPr id="3" name="Freeform 3"/>
          <p:cNvSpPr/>
          <p:nvPr/>
        </p:nvSpPr>
        <p:spPr>
          <a:xfrm>
            <a:off x="14354175" y="-12382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3550265" y="5005348"/>
            <a:ext cx="3682650" cy="368265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t="-25046" b="-2504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671525" y="4962199"/>
            <a:ext cx="3682650" cy="368265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l="-50586" r="-5058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3550265" y="3821065"/>
            <a:ext cx="2282268" cy="1141134"/>
          </a:xfrm>
          <a:custGeom>
            <a:avLst/>
            <a:gdLst/>
            <a:ahLst/>
            <a:cxnLst/>
            <a:rect l="l" t="t" r="r" b="b"/>
            <a:pathLst>
              <a:path w="2282268" h="1141134">
                <a:moveTo>
                  <a:pt x="0" y="0"/>
                </a:moveTo>
                <a:lnTo>
                  <a:pt x="2282268" y="0"/>
                </a:lnTo>
                <a:lnTo>
                  <a:pt x="2282268" y="1141134"/>
                </a:lnTo>
                <a:lnTo>
                  <a:pt x="0" y="11411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 flipV="1">
            <a:off x="-252838" y="625453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5400000">
            <a:off x="13783608" y="6976297"/>
            <a:ext cx="2282268" cy="1141134"/>
          </a:xfrm>
          <a:custGeom>
            <a:avLst/>
            <a:gdLst/>
            <a:ahLst/>
            <a:cxnLst/>
            <a:rect l="l" t="t" r="r" b="b"/>
            <a:pathLst>
              <a:path w="2282268" h="1141134">
                <a:moveTo>
                  <a:pt x="0" y="0"/>
                </a:moveTo>
                <a:lnTo>
                  <a:pt x="2282268" y="0"/>
                </a:lnTo>
                <a:lnTo>
                  <a:pt x="2282268" y="1141134"/>
                </a:lnTo>
                <a:lnTo>
                  <a:pt x="0" y="11411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32CF9BBA-617E-31E1-3978-85745CB8733B}"/>
              </a:ext>
            </a:extLst>
          </p:cNvPr>
          <p:cNvSpPr/>
          <p:nvPr/>
        </p:nvSpPr>
        <p:spPr>
          <a:xfrm>
            <a:off x="15697199" y="295413"/>
            <a:ext cx="2339635" cy="733288"/>
          </a:xfrm>
          <a:custGeom>
            <a:avLst/>
            <a:gdLst/>
            <a:ahLst/>
            <a:cxnLst/>
            <a:rect l="l" t="t" r="r" b="b"/>
            <a:pathLst>
              <a:path w="2823574" h="842637">
                <a:moveTo>
                  <a:pt x="0" y="0"/>
                </a:moveTo>
                <a:lnTo>
                  <a:pt x="2823574" y="0"/>
                </a:lnTo>
                <a:lnTo>
                  <a:pt x="2823574" y="842637"/>
                </a:lnTo>
                <a:lnTo>
                  <a:pt x="0" y="8426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1">
            <a:extLst>
              <a:ext uri="{FF2B5EF4-FFF2-40B4-BE49-F238E27FC236}">
                <a16:creationId xmlns:a16="http://schemas.microsoft.com/office/drawing/2014/main" id="{9C0BEF75-EFDC-1422-4C88-23C8F05B5473}"/>
              </a:ext>
            </a:extLst>
          </p:cNvPr>
          <p:cNvGrpSpPr/>
          <p:nvPr/>
        </p:nvGrpSpPr>
        <p:grpSpPr>
          <a:xfrm>
            <a:off x="1155290" y="8026748"/>
            <a:ext cx="16230600" cy="1440796"/>
            <a:chOff x="0" y="0"/>
            <a:chExt cx="4274726" cy="379469"/>
          </a:xfrm>
        </p:grpSpPr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94E1533B-B0CC-719B-E792-6A47061DE497}"/>
                </a:ext>
              </a:extLst>
            </p:cNvPr>
            <p:cNvSpPr/>
            <p:nvPr/>
          </p:nvSpPr>
          <p:spPr>
            <a:xfrm>
              <a:off x="0" y="0"/>
              <a:ext cx="4274726" cy="379469"/>
            </a:xfrm>
            <a:custGeom>
              <a:avLst/>
              <a:gdLst/>
              <a:ahLst/>
              <a:cxnLst/>
              <a:rect l="l" t="t" r="r" b="b"/>
              <a:pathLst>
                <a:path w="4274726" h="379469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355142"/>
                  </a:lnTo>
                  <a:cubicBezTo>
                    <a:pt x="4274726" y="368578"/>
                    <a:pt x="4263834" y="379469"/>
                    <a:pt x="4250399" y="379469"/>
                  </a:cubicBezTo>
                  <a:lnTo>
                    <a:pt x="24327" y="379469"/>
                  </a:lnTo>
                  <a:cubicBezTo>
                    <a:pt x="10891" y="379469"/>
                    <a:pt x="0" y="368578"/>
                    <a:pt x="0" y="355142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C0B3A0">
                <a:alpha val="5372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13">
              <a:extLst>
                <a:ext uri="{FF2B5EF4-FFF2-40B4-BE49-F238E27FC236}">
                  <a16:creationId xmlns:a16="http://schemas.microsoft.com/office/drawing/2014/main" id="{1DE166BC-03C9-F748-DE08-B3F7DF215216}"/>
                </a:ext>
              </a:extLst>
            </p:cNvPr>
            <p:cNvSpPr txBox="1"/>
            <p:nvPr/>
          </p:nvSpPr>
          <p:spPr>
            <a:xfrm>
              <a:off x="0" y="-38100"/>
              <a:ext cx="4274726" cy="417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4291361" y="1382437"/>
            <a:ext cx="9705277" cy="823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2"/>
              </a:lnSpc>
            </a:pPr>
            <a:r>
              <a:rPr lang="en-US" sz="7202" b="1" dirty="0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REFERENCE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143000" y="2761908"/>
            <a:ext cx="16230600" cy="1440796"/>
            <a:chOff x="0" y="0"/>
            <a:chExt cx="4274726" cy="3794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379469"/>
            </a:xfrm>
            <a:custGeom>
              <a:avLst/>
              <a:gdLst/>
              <a:ahLst/>
              <a:cxnLst/>
              <a:rect l="l" t="t" r="r" b="b"/>
              <a:pathLst>
                <a:path w="4274726" h="379469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355142"/>
                  </a:lnTo>
                  <a:cubicBezTo>
                    <a:pt x="4274726" y="368578"/>
                    <a:pt x="4263834" y="379469"/>
                    <a:pt x="4250399" y="379469"/>
                  </a:cubicBezTo>
                  <a:lnTo>
                    <a:pt x="24327" y="379469"/>
                  </a:lnTo>
                  <a:cubicBezTo>
                    <a:pt x="10891" y="379469"/>
                    <a:pt x="0" y="368578"/>
                    <a:pt x="0" y="355142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C0B3A0">
                <a:alpha val="5372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417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97575" y="2972053"/>
            <a:ext cx="15468600" cy="1046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200" dirty="0"/>
              <a:t>Li, M., Wang, X., &amp; Wu, Q. (2020). </a:t>
            </a:r>
            <a:r>
              <a:rPr lang="en-US" sz="3200" i="1" dirty="0"/>
              <a:t>Application of IoT and Wireless Sensor Networks in Precision Agriculture</a:t>
            </a:r>
            <a:r>
              <a:rPr lang="en-US" sz="3200" dirty="0"/>
              <a:t>. </a:t>
            </a:r>
            <a:r>
              <a:rPr lang="en-US" sz="3200" b="1" dirty="0"/>
              <a:t>IEEE Access</a:t>
            </a:r>
            <a:r>
              <a:rPr lang="en-US" sz="3200" dirty="0"/>
              <a:t>, 8, 123456–123466.</a:t>
            </a:r>
            <a:endParaRPr lang="en-US" sz="3000" dirty="0">
              <a:solidFill>
                <a:srgbClr val="25293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138084" y="4515479"/>
            <a:ext cx="16230600" cy="1440796"/>
            <a:chOff x="0" y="0"/>
            <a:chExt cx="4274726" cy="37946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74726" cy="379469"/>
            </a:xfrm>
            <a:custGeom>
              <a:avLst/>
              <a:gdLst/>
              <a:ahLst/>
              <a:cxnLst/>
              <a:rect l="l" t="t" r="r" b="b"/>
              <a:pathLst>
                <a:path w="4274726" h="379469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355142"/>
                  </a:lnTo>
                  <a:cubicBezTo>
                    <a:pt x="4274726" y="368578"/>
                    <a:pt x="4263834" y="379469"/>
                    <a:pt x="4250399" y="379469"/>
                  </a:cubicBezTo>
                  <a:lnTo>
                    <a:pt x="24327" y="379469"/>
                  </a:lnTo>
                  <a:cubicBezTo>
                    <a:pt x="10891" y="379469"/>
                    <a:pt x="0" y="368578"/>
                    <a:pt x="0" y="355142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C0B3A0">
                <a:alpha val="5372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274726" cy="417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497575" y="4695891"/>
            <a:ext cx="15468600" cy="1046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200" dirty="0"/>
              <a:t>Ahmed, S., &amp; Kim, D. (2019). </a:t>
            </a:r>
            <a:r>
              <a:rPr lang="en-US" sz="3200" i="1" dirty="0"/>
              <a:t>Kriging-based Spatial Interpolation for Smart Agriculture</a:t>
            </a:r>
            <a:r>
              <a:rPr lang="en-US" sz="3200" dirty="0"/>
              <a:t>. </a:t>
            </a:r>
            <a:r>
              <a:rPr lang="en-US" sz="3200" b="1" dirty="0"/>
              <a:t>Sensors</a:t>
            </a:r>
            <a:r>
              <a:rPr lang="en-US" sz="3200" dirty="0"/>
              <a:t>, 19(14), 3085.</a:t>
            </a:r>
            <a:endParaRPr lang="en-US" sz="3000" dirty="0">
              <a:solidFill>
                <a:srgbClr val="25293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118419" y="6225621"/>
            <a:ext cx="16230600" cy="1440796"/>
            <a:chOff x="0" y="0"/>
            <a:chExt cx="4274726" cy="37946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74726" cy="379469"/>
            </a:xfrm>
            <a:custGeom>
              <a:avLst/>
              <a:gdLst/>
              <a:ahLst/>
              <a:cxnLst/>
              <a:rect l="l" t="t" r="r" b="b"/>
              <a:pathLst>
                <a:path w="4274726" h="379469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355142"/>
                  </a:lnTo>
                  <a:cubicBezTo>
                    <a:pt x="4274726" y="368578"/>
                    <a:pt x="4263834" y="379469"/>
                    <a:pt x="4250399" y="379469"/>
                  </a:cubicBezTo>
                  <a:lnTo>
                    <a:pt x="24327" y="379469"/>
                  </a:lnTo>
                  <a:cubicBezTo>
                    <a:pt x="10891" y="379469"/>
                    <a:pt x="0" y="368578"/>
                    <a:pt x="0" y="355142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C0B3A0">
                <a:alpha val="5372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74726" cy="417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503720" y="6384468"/>
            <a:ext cx="15456311" cy="1046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200" dirty="0"/>
              <a:t>Espressif Systems. (2022). </a:t>
            </a:r>
            <a:r>
              <a:rPr lang="en-US" sz="3200" i="1" dirty="0"/>
              <a:t>ESP32 Technical Reference Manual</a:t>
            </a:r>
            <a:r>
              <a:rPr lang="en-US" sz="3200" dirty="0"/>
              <a:t>. Retrieved from: https://www.espressif.com/en/support/documents/technical-documents</a:t>
            </a:r>
            <a:endParaRPr lang="en-US" sz="3000" dirty="0">
              <a:solidFill>
                <a:srgbClr val="25293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5" name="Freeform 15"/>
          <p:cNvSpPr/>
          <p:nvPr/>
        </p:nvSpPr>
        <p:spPr>
          <a:xfrm flipH="1">
            <a:off x="-211950" y="-10477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7773650" y="8229600"/>
            <a:ext cx="516220" cy="2057400"/>
          </a:xfrm>
          <a:custGeom>
            <a:avLst/>
            <a:gdLst/>
            <a:ahLst/>
            <a:cxnLst/>
            <a:rect l="l" t="t" r="r" b="b"/>
            <a:pathLst>
              <a:path w="516220" h="205740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4542983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5194211" y="295412"/>
            <a:ext cx="2823574" cy="842637"/>
          </a:xfrm>
          <a:custGeom>
            <a:avLst/>
            <a:gdLst/>
            <a:ahLst/>
            <a:cxnLst/>
            <a:rect l="l" t="t" r="r" b="b"/>
            <a:pathLst>
              <a:path w="2823574" h="842637">
                <a:moveTo>
                  <a:pt x="0" y="0"/>
                </a:moveTo>
                <a:lnTo>
                  <a:pt x="2823574" y="0"/>
                </a:lnTo>
                <a:lnTo>
                  <a:pt x="2823574" y="842637"/>
                </a:lnTo>
                <a:lnTo>
                  <a:pt x="0" y="8426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315D42E5-FC4C-C2C8-D542-9F295267BA15}"/>
              </a:ext>
            </a:extLst>
          </p:cNvPr>
          <p:cNvSpPr txBox="1"/>
          <p:nvPr/>
        </p:nvSpPr>
        <p:spPr>
          <a:xfrm>
            <a:off x="1479139" y="8193660"/>
            <a:ext cx="15582901" cy="1046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200" dirty="0"/>
              <a:t>Nallusamy, R., &amp; Duraiswamy, K. (2018). </a:t>
            </a:r>
            <a:r>
              <a:rPr lang="en-US" sz="3200" i="1" dirty="0"/>
              <a:t>Machine Learning Techniques for Smart Farming – A Review</a:t>
            </a:r>
            <a:r>
              <a:rPr lang="en-US" sz="3200" dirty="0"/>
              <a:t>. </a:t>
            </a:r>
            <a:r>
              <a:rPr lang="en-US" sz="3200" b="1" dirty="0"/>
              <a:t>International Journal of Engineering Research &amp; Technology (IJERT)</a:t>
            </a:r>
            <a:r>
              <a:rPr lang="en-US" sz="3200" dirty="0"/>
              <a:t>, 7(5), 1–6.</a:t>
            </a:r>
            <a:endParaRPr lang="en-US" sz="3000" dirty="0">
              <a:solidFill>
                <a:srgbClr val="25293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54150" y="3832722"/>
            <a:ext cx="12779699" cy="1791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35"/>
              </a:lnSpc>
            </a:pPr>
            <a:r>
              <a:rPr lang="en-US" sz="15544" b="1">
                <a:solidFill>
                  <a:srgbClr val="252D37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Thank You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6974593"/>
            <a:ext cx="809919" cy="3227938"/>
          </a:xfrm>
          <a:custGeom>
            <a:avLst/>
            <a:gdLst/>
            <a:ahLst/>
            <a:cxnLst/>
            <a:rect l="l" t="t" r="r" b="b"/>
            <a:pathLst>
              <a:path w="809919" h="3227938">
                <a:moveTo>
                  <a:pt x="0" y="0"/>
                </a:moveTo>
                <a:lnTo>
                  <a:pt x="809919" y="0"/>
                </a:lnTo>
                <a:lnTo>
                  <a:pt x="809919" y="3227938"/>
                </a:lnTo>
                <a:lnTo>
                  <a:pt x="0" y="3227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13969" y="8304597"/>
            <a:ext cx="4261740" cy="2130870"/>
          </a:xfrm>
          <a:custGeom>
            <a:avLst/>
            <a:gdLst/>
            <a:ahLst/>
            <a:cxnLst/>
            <a:rect l="l" t="t" r="r" b="b"/>
            <a:pathLst>
              <a:path w="4261740" h="2130870">
                <a:moveTo>
                  <a:pt x="0" y="0"/>
                </a:moveTo>
                <a:lnTo>
                  <a:pt x="4261740" y="0"/>
                </a:lnTo>
                <a:lnTo>
                  <a:pt x="4261740" y="2130870"/>
                </a:lnTo>
                <a:lnTo>
                  <a:pt x="0" y="21308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7582856" y="118636"/>
            <a:ext cx="809919" cy="3227938"/>
          </a:xfrm>
          <a:custGeom>
            <a:avLst/>
            <a:gdLst/>
            <a:ahLst/>
            <a:cxnLst/>
            <a:rect l="l" t="t" r="r" b="b"/>
            <a:pathLst>
              <a:path w="809919" h="3227938">
                <a:moveTo>
                  <a:pt x="0" y="0"/>
                </a:moveTo>
                <a:lnTo>
                  <a:pt x="809919" y="0"/>
                </a:lnTo>
                <a:lnTo>
                  <a:pt x="809919" y="3227938"/>
                </a:lnTo>
                <a:lnTo>
                  <a:pt x="0" y="3227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0800000">
            <a:off x="12517066" y="-114300"/>
            <a:ext cx="4261740" cy="2130870"/>
          </a:xfrm>
          <a:custGeom>
            <a:avLst/>
            <a:gdLst/>
            <a:ahLst/>
            <a:cxnLst/>
            <a:rect l="l" t="t" r="r" b="b"/>
            <a:pathLst>
              <a:path w="4261740" h="2130870">
                <a:moveTo>
                  <a:pt x="0" y="0"/>
                </a:moveTo>
                <a:lnTo>
                  <a:pt x="4261740" y="0"/>
                </a:lnTo>
                <a:lnTo>
                  <a:pt x="4261740" y="2130870"/>
                </a:lnTo>
                <a:lnTo>
                  <a:pt x="0" y="21308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12">
            <a:extLst>
              <a:ext uri="{FF2B5EF4-FFF2-40B4-BE49-F238E27FC236}">
                <a16:creationId xmlns:a16="http://schemas.microsoft.com/office/drawing/2014/main" id="{B7E5F40B-881A-0AAB-F06D-28A55690C13E}"/>
              </a:ext>
            </a:extLst>
          </p:cNvPr>
          <p:cNvSpPr/>
          <p:nvPr/>
        </p:nvSpPr>
        <p:spPr>
          <a:xfrm>
            <a:off x="156389" y="181811"/>
            <a:ext cx="2630390" cy="784986"/>
          </a:xfrm>
          <a:custGeom>
            <a:avLst/>
            <a:gdLst/>
            <a:ahLst/>
            <a:cxnLst/>
            <a:rect l="l" t="t" r="r" b="b"/>
            <a:pathLst>
              <a:path w="2630390" h="784986">
                <a:moveTo>
                  <a:pt x="0" y="0"/>
                </a:moveTo>
                <a:lnTo>
                  <a:pt x="2630390" y="0"/>
                </a:lnTo>
                <a:lnTo>
                  <a:pt x="2630390" y="784985"/>
                </a:lnTo>
                <a:lnTo>
                  <a:pt x="0" y="7849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60009" y="3429683"/>
            <a:ext cx="13967983" cy="5060039"/>
            <a:chOff x="0" y="0"/>
            <a:chExt cx="3678810" cy="13326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78810" cy="1332685"/>
            </a:xfrm>
            <a:custGeom>
              <a:avLst/>
              <a:gdLst/>
              <a:ahLst/>
              <a:cxnLst/>
              <a:rect l="l" t="t" r="r" b="b"/>
              <a:pathLst>
                <a:path w="3678810" h="1332685">
                  <a:moveTo>
                    <a:pt x="28267" y="0"/>
                  </a:moveTo>
                  <a:lnTo>
                    <a:pt x="3650543" y="0"/>
                  </a:lnTo>
                  <a:cubicBezTo>
                    <a:pt x="3666155" y="0"/>
                    <a:pt x="3678810" y="12656"/>
                    <a:pt x="3678810" y="28267"/>
                  </a:cubicBezTo>
                  <a:lnTo>
                    <a:pt x="3678810" y="1304418"/>
                  </a:lnTo>
                  <a:cubicBezTo>
                    <a:pt x="3678810" y="1320029"/>
                    <a:pt x="3666155" y="1332685"/>
                    <a:pt x="3650543" y="1332685"/>
                  </a:cubicBezTo>
                  <a:lnTo>
                    <a:pt x="28267" y="1332685"/>
                  </a:lnTo>
                  <a:cubicBezTo>
                    <a:pt x="20770" y="1332685"/>
                    <a:pt x="13580" y="1329707"/>
                    <a:pt x="8279" y="1324406"/>
                  </a:cubicBezTo>
                  <a:cubicBezTo>
                    <a:pt x="2978" y="1319105"/>
                    <a:pt x="0" y="1311915"/>
                    <a:pt x="0" y="1304418"/>
                  </a:cubicBezTo>
                  <a:lnTo>
                    <a:pt x="0" y="28267"/>
                  </a:lnTo>
                  <a:cubicBezTo>
                    <a:pt x="0" y="12656"/>
                    <a:pt x="12656" y="0"/>
                    <a:pt x="28267" y="0"/>
                  </a:cubicBezTo>
                  <a:close/>
                </a:path>
              </a:pathLst>
            </a:custGeom>
            <a:solidFill>
              <a:srgbClr val="C0B3A0">
                <a:alpha val="20784"/>
              </a:srgbClr>
            </a:solidFill>
            <a:ln w="47625" cap="rnd">
              <a:solidFill>
                <a:srgbClr val="000000">
                  <a:alpha val="20784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678810" cy="1370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907324" y="3960171"/>
            <a:ext cx="5609489" cy="4100313"/>
            <a:chOff x="0" y="0"/>
            <a:chExt cx="7479318" cy="5467084"/>
          </a:xfrm>
        </p:grpSpPr>
        <p:sp>
          <p:nvSpPr>
            <p:cNvPr id="6" name="TextBox 6"/>
            <p:cNvSpPr txBox="1"/>
            <p:nvPr/>
          </p:nvSpPr>
          <p:spPr>
            <a:xfrm>
              <a:off x="0" y="-304800"/>
              <a:ext cx="7479318" cy="11178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72741" lvl="1" indent="-436370" algn="just">
                <a:lnSpc>
                  <a:spcPts val="8084"/>
                </a:lnSpc>
                <a:buFont typeface="Arial"/>
                <a:buChar char="•"/>
              </a:pPr>
              <a:r>
                <a:rPr lang="en-US" sz="4042">
                  <a:solidFill>
                    <a:srgbClr val="252930"/>
                  </a:solidFill>
                  <a:latin typeface="Maven Pro"/>
                  <a:ea typeface="Maven Pro"/>
                  <a:cs typeface="Maven Pro"/>
                  <a:sym typeface="Maven Pro"/>
                </a:rPr>
                <a:t>Abstract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246541"/>
              <a:ext cx="7479318" cy="11178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72741" lvl="1" indent="-436370" algn="just">
                <a:lnSpc>
                  <a:spcPts val="8084"/>
                </a:lnSpc>
                <a:buFont typeface="Arial"/>
                <a:buChar char="•"/>
              </a:pPr>
              <a:r>
                <a:rPr lang="en-US" sz="4042">
                  <a:solidFill>
                    <a:srgbClr val="252930"/>
                  </a:solidFill>
                  <a:latin typeface="Maven Pro"/>
                  <a:ea typeface="Maven Pro"/>
                  <a:cs typeface="Maven Pro"/>
                  <a:sym typeface="Maven Pro"/>
                </a:rPr>
                <a:t>Introduction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797883"/>
              <a:ext cx="7479318" cy="11178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72741" lvl="1" indent="-436370" algn="just">
                <a:lnSpc>
                  <a:spcPts val="8084"/>
                </a:lnSpc>
                <a:buFont typeface="Arial"/>
                <a:buChar char="•"/>
              </a:pPr>
              <a:r>
                <a:rPr lang="en-US" sz="4042">
                  <a:solidFill>
                    <a:srgbClr val="252930"/>
                  </a:solidFill>
                  <a:latin typeface="Maven Pro"/>
                  <a:ea typeface="Maven Pro"/>
                  <a:cs typeface="Maven Pro"/>
                  <a:sym typeface="Maven Pro"/>
                </a:rPr>
                <a:t>Problem Statement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4349224"/>
              <a:ext cx="7479318" cy="11178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72741" lvl="1" indent="-436370" algn="just">
                <a:lnSpc>
                  <a:spcPts val="8084"/>
                </a:lnSpc>
                <a:buFont typeface="Arial"/>
                <a:buChar char="•"/>
              </a:pPr>
              <a:r>
                <a:rPr lang="en-US" sz="4042">
                  <a:solidFill>
                    <a:srgbClr val="252930"/>
                  </a:solidFill>
                  <a:latin typeface="Maven Pro"/>
                  <a:ea typeface="Maven Pro"/>
                  <a:cs typeface="Maven Pro"/>
                  <a:sym typeface="Maven Pro"/>
                </a:rPr>
                <a:t>Objectives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882025" y="3950646"/>
            <a:ext cx="5236893" cy="4100313"/>
            <a:chOff x="0" y="0"/>
            <a:chExt cx="6982524" cy="5467084"/>
          </a:xfrm>
        </p:grpSpPr>
        <p:sp>
          <p:nvSpPr>
            <p:cNvPr id="11" name="TextBox 11"/>
            <p:cNvSpPr txBox="1"/>
            <p:nvPr/>
          </p:nvSpPr>
          <p:spPr>
            <a:xfrm>
              <a:off x="190500" y="-304800"/>
              <a:ext cx="6792024" cy="11178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72741" lvl="1" indent="-436370" algn="just">
                <a:lnSpc>
                  <a:spcPts val="8084"/>
                </a:lnSpc>
                <a:buFont typeface="Arial"/>
                <a:buChar char="•"/>
              </a:pPr>
              <a:r>
                <a:rPr lang="en-US" sz="4042">
                  <a:solidFill>
                    <a:srgbClr val="252930"/>
                  </a:solidFill>
                  <a:latin typeface="Maven Pro"/>
                  <a:ea typeface="Maven Pro"/>
                  <a:cs typeface="Maven Pro"/>
                  <a:sym typeface="Maven Pro"/>
                </a:rPr>
                <a:t>Methodology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27000" y="1246541"/>
              <a:ext cx="6792024" cy="11178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72741" lvl="1" indent="-436370" algn="just">
                <a:lnSpc>
                  <a:spcPts val="8084"/>
                </a:lnSpc>
                <a:buFont typeface="Arial"/>
                <a:buChar char="•"/>
              </a:pPr>
              <a:r>
                <a:rPr lang="en-US" sz="4042">
                  <a:solidFill>
                    <a:srgbClr val="252930"/>
                  </a:solidFill>
                  <a:latin typeface="Maven Pro"/>
                  <a:ea typeface="Maven Pro"/>
                  <a:cs typeface="Maven Pro"/>
                  <a:sym typeface="Maven Pro"/>
                </a:rPr>
                <a:t>Result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3500" y="2797883"/>
              <a:ext cx="6792024" cy="11178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72741" lvl="1" indent="-436370" algn="just">
                <a:lnSpc>
                  <a:spcPts val="8084"/>
                </a:lnSpc>
                <a:buFont typeface="Arial"/>
                <a:buChar char="•"/>
              </a:pPr>
              <a:r>
                <a:rPr lang="en-US" sz="4042">
                  <a:solidFill>
                    <a:srgbClr val="252930"/>
                  </a:solidFill>
                  <a:latin typeface="Maven Pro"/>
                  <a:ea typeface="Maven Pro"/>
                  <a:cs typeface="Maven Pro"/>
                  <a:sym typeface="Maven Pro"/>
                </a:rPr>
                <a:t>Conclusion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349224"/>
              <a:ext cx="6792024" cy="11178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72741" lvl="1" indent="-436370" algn="just">
                <a:lnSpc>
                  <a:spcPts val="8084"/>
                </a:lnSpc>
                <a:buFont typeface="Arial"/>
                <a:buChar char="•"/>
              </a:pPr>
              <a:r>
                <a:rPr lang="en-US" sz="4042">
                  <a:solidFill>
                    <a:srgbClr val="252930"/>
                  </a:solidFill>
                  <a:latin typeface="Maven Pro"/>
                  <a:ea typeface="Maven Pro"/>
                  <a:cs typeface="Maven Pro"/>
                  <a:sym typeface="Maven Pro"/>
                </a:rPr>
                <a:t>Reference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995148" y="1860291"/>
            <a:ext cx="8297704" cy="845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41"/>
              </a:lnSpc>
            </a:pPr>
            <a:r>
              <a:rPr lang="en-US" sz="7301" b="1">
                <a:solidFill>
                  <a:srgbClr val="252D37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OVERVIEW</a:t>
            </a:r>
          </a:p>
        </p:txBody>
      </p:sp>
      <p:sp>
        <p:nvSpPr>
          <p:cNvPr id="16" name="Freeform 16"/>
          <p:cNvSpPr/>
          <p:nvPr/>
        </p:nvSpPr>
        <p:spPr>
          <a:xfrm flipH="1">
            <a:off x="-211950" y="-10477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7773650" y="8229600"/>
            <a:ext cx="516220" cy="2057400"/>
          </a:xfrm>
          <a:custGeom>
            <a:avLst/>
            <a:gdLst/>
            <a:ahLst/>
            <a:cxnLst/>
            <a:rect l="l" t="t" r="r" b="b"/>
            <a:pathLst>
              <a:path w="516220" h="205740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4542983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7">
            <a:extLst>
              <a:ext uri="{FF2B5EF4-FFF2-40B4-BE49-F238E27FC236}">
                <a16:creationId xmlns:a16="http://schemas.microsoft.com/office/drawing/2014/main" id="{547B493D-483C-E4FE-7027-775FF3BADAD1}"/>
              </a:ext>
            </a:extLst>
          </p:cNvPr>
          <p:cNvSpPr/>
          <p:nvPr/>
        </p:nvSpPr>
        <p:spPr>
          <a:xfrm>
            <a:off x="15697199" y="295413"/>
            <a:ext cx="2339635" cy="733288"/>
          </a:xfrm>
          <a:custGeom>
            <a:avLst/>
            <a:gdLst/>
            <a:ahLst/>
            <a:cxnLst/>
            <a:rect l="l" t="t" r="r" b="b"/>
            <a:pathLst>
              <a:path w="2823574" h="842637">
                <a:moveTo>
                  <a:pt x="0" y="0"/>
                </a:moveTo>
                <a:lnTo>
                  <a:pt x="2823574" y="0"/>
                </a:lnTo>
                <a:lnTo>
                  <a:pt x="2823574" y="842637"/>
                </a:lnTo>
                <a:lnTo>
                  <a:pt x="0" y="8426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96085" y="1927430"/>
            <a:ext cx="9095826" cy="920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 b="1" dirty="0">
                <a:solidFill>
                  <a:srgbClr val="252D37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ABSTRACT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8229600"/>
            <a:ext cx="516220" cy="2057400"/>
          </a:xfrm>
          <a:custGeom>
            <a:avLst/>
            <a:gdLst/>
            <a:ahLst/>
            <a:cxnLst/>
            <a:rect l="l" t="t" r="r" b="b"/>
            <a:pathLst>
              <a:path w="516220" h="205740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354175" y="-12382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828800" y="3259597"/>
            <a:ext cx="15067431" cy="49859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effectLst/>
                <a:latin typeface="fkGroteskNeue"/>
              </a:rPr>
              <a:t>Optimal temperature is critical for mushroom yield and quality.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effectLst/>
                <a:latin typeface="fkGroteskNeue"/>
              </a:rPr>
              <a:t>Manual monitoring is inconsistent and inefficient.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effectLst/>
                <a:latin typeface="fkGroteskNeue"/>
              </a:rPr>
              <a:t>This project uses multiple IoT sensors.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effectLst/>
                <a:latin typeface="fkGroteskNeue"/>
              </a:rPr>
              <a:t>Real-time data is collected, processed, and visualized for better climate control.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effectLst/>
                <a:latin typeface="fkGroteskNeue"/>
              </a:rPr>
              <a:t>System reduces manual effort and ensures stable growing conditions.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effectLst/>
                <a:latin typeface="fkGroteskNeue"/>
              </a:rPr>
              <a:t>Results show improved yield and cost-effective, data-driven farming.</a:t>
            </a:r>
          </a:p>
          <a:p>
            <a:pPr algn="l"/>
            <a:r>
              <a:rPr lang="en-US" sz="3600" b="0" i="0" dirty="0">
                <a:effectLst/>
                <a:latin typeface="fkGroteskNeue"/>
              </a:rPr>
              <a:t>Keywords:</a:t>
            </a:r>
            <a:br>
              <a:rPr lang="en-US" sz="3600" b="0" i="0" dirty="0">
                <a:effectLst/>
                <a:latin typeface="fkGroteskNeue"/>
              </a:rPr>
            </a:br>
            <a:r>
              <a:rPr lang="en-US" sz="3600" b="0" i="0" dirty="0">
                <a:effectLst/>
                <a:latin typeface="fkGroteskNeue"/>
              </a:rPr>
              <a:t>Smart Mapping, IoT Monitoring, Temperature Prediction(Future Implementation).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2FE0C72-4DEC-C33C-FF25-165B46F4C3D6}"/>
              </a:ext>
            </a:extLst>
          </p:cNvPr>
          <p:cNvSpPr/>
          <p:nvPr/>
        </p:nvSpPr>
        <p:spPr>
          <a:xfrm>
            <a:off x="15697199" y="295413"/>
            <a:ext cx="2339635" cy="733288"/>
          </a:xfrm>
          <a:custGeom>
            <a:avLst/>
            <a:gdLst/>
            <a:ahLst/>
            <a:cxnLst/>
            <a:rect l="l" t="t" r="r" b="b"/>
            <a:pathLst>
              <a:path w="2823574" h="842637">
                <a:moveTo>
                  <a:pt x="0" y="0"/>
                </a:moveTo>
                <a:lnTo>
                  <a:pt x="2823574" y="0"/>
                </a:lnTo>
                <a:lnTo>
                  <a:pt x="2823574" y="842637"/>
                </a:lnTo>
                <a:lnTo>
                  <a:pt x="0" y="8426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229600"/>
            <a:ext cx="516220" cy="2057400"/>
          </a:xfrm>
          <a:custGeom>
            <a:avLst/>
            <a:gdLst/>
            <a:ahLst/>
            <a:cxnLst/>
            <a:rect l="l" t="t" r="r" b="b"/>
            <a:pathLst>
              <a:path w="516220" h="205740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354175" y="-12382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091910" y="1398516"/>
            <a:ext cx="12104181" cy="8502296"/>
          </a:xfrm>
          <a:custGeom>
            <a:avLst/>
            <a:gdLst/>
            <a:ahLst/>
            <a:cxnLst/>
            <a:rect l="l" t="t" r="r" b="b"/>
            <a:pathLst>
              <a:path w="12104181" h="8502296">
                <a:moveTo>
                  <a:pt x="0" y="0"/>
                </a:moveTo>
                <a:lnTo>
                  <a:pt x="12104180" y="0"/>
                </a:lnTo>
                <a:lnTo>
                  <a:pt x="12104180" y="8502295"/>
                </a:lnTo>
                <a:lnTo>
                  <a:pt x="0" y="85022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34" r="-898" b="-2138"/>
            </a:stretch>
          </a:blipFill>
          <a:ln w="38100" cap="rnd">
            <a:solidFill>
              <a:srgbClr val="000000"/>
            </a:solidFill>
            <a:prstDash val="dash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738279" y="562112"/>
            <a:ext cx="10811441" cy="836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0"/>
              </a:lnSpc>
            </a:pPr>
            <a:r>
              <a:rPr lang="en-US" sz="7238" b="1">
                <a:solidFill>
                  <a:srgbClr val="252D37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GRAPHICAL ABSTRACT</a:t>
            </a:r>
          </a:p>
        </p:txBody>
      </p:sp>
      <p:sp>
        <p:nvSpPr>
          <p:cNvPr id="7" name="Freeform 7"/>
          <p:cNvSpPr/>
          <p:nvPr/>
        </p:nvSpPr>
        <p:spPr>
          <a:xfrm>
            <a:off x="15697199" y="295413"/>
            <a:ext cx="2339635" cy="733288"/>
          </a:xfrm>
          <a:custGeom>
            <a:avLst/>
            <a:gdLst/>
            <a:ahLst/>
            <a:cxnLst/>
            <a:rect l="l" t="t" r="r" b="b"/>
            <a:pathLst>
              <a:path w="2823574" h="842637">
                <a:moveTo>
                  <a:pt x="0" y="0"/>
                </a:moveTo>
                <a:lnTo>
                  <a:pt x="2823574" y="0"/>
                </a:lnTo>
                <a:lnTo>
                  <a:pt x="2823574" y="842637"/>
                </a:lnTo>
                <a:lnTo>
                  <a:pt x="0" y="84263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99625" y="1098602"/>
            <a:ext cx="12288749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9000" b="1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INTRODUCTION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-211950" y="-10477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773650" y="8229600"/>
            <a:ext cx="516220" cy="2057400"/>
          </a:xfrm>
          <a:custGeom>
            <a:avLst/>
            <a:gdLst/>
            <a:ahLst/>
            <a:cxnLst/>
            <a:rect l="l" t="t" r="r" b="b"/>
            <a:pathLst>
              <a:path w="516220" h="205740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542983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848971" y="2350309"/>
            <a:ext cx="14590059" cy="750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3203" lvl="1" indent="-371602" algn="just">
              <a:lnSpc>
                <a:spcPts val="4165"/>
              </a:lnSpc>
              <a:buFont typeface="Arial"/>
              <a:buChar char="•"/>
            </a:pPr>
            <a:r>
              <a:rPr lang="en-US" sz="3442" spc="-37" dirty="0">
                <a:solidFill>
                  <a:srgbClr val="252D37"/>
                </a:solidFill>
                <a:latin typeface="Arial"/>
                <a:ea typeface="Arial"/>
                <a:cs typeface="Arial"/>
                <a:sym typeface="Arial"/>
              </a:rPr>
              <a:t>Mushroom farming is highly sensitive to temperature fluctuations, which affect growth, yield, and quality.</a:t>
            </a:r>
          </a:p>
          <a:p>
            <a:pPr marL="743203" lvl="1" indent="-371602" algn="just">
              <a:lnSpc>
                <a:spcPts val="4165"/>
              </a:lnSpc>
              <a:buFont typeface="Arial"/>
              <a:buChar char="•"/>
            </a:pPr>
            <a:r>
              <a:rPr lang="en-US" sz="3442" spc="-37" dirty="0">
                <a:solidFill>
                  <a:srgbClr val="252D37"/>
                </a:solidFill>
                <a:latin typeface="Arial"/>
                <a:ea typeface="Arial"/>
                <a:cs typeface="Arial"/>
                <a:sym typeface="Arial"/>
              </a:rPr>
              <a:t>Traditional monitoring methods rely on manual checks or few sensors, leading to poor temperature control.</a:t>
            </a:r>
          </a:p>
          <a:p>
            <a:pPr marL="743203" lvl="1" indent="-371602" algn="just">
              <a:lnSpc>
                <a:spcPts val="4165"/>
              </a:lnSpc>
              <a:buFont typeface="Arial"/>
              <a:buChar char="•"/>
            </a:pPr>
            <a:r>
              <a:rPr lang="en-US" sz="3442" spc="-37" dirty="0">
                <a:solidFill>
                  <a:srgbClr val="252D37"/>
                </a:solidFill>
                <a:latin typeface="Arial"/>
                <a:ea typeface="Arial"/>
                <a:cs typeface="Arial"/>
                <a:sym typeface="Arial"/>
              </a:rPr>
              <a:t>This project introduces a smart system combining Machine Learning (ML) and IoT sensors for real-time monitoring and prediction.</a:t>
            </a:r>
          </a:p>
          <a:p>
            <a:pPr marL="743203" lvl="1" indent="-371602" algn="just">
              <a:lnSpc>
                <a:spcPts val="4165"/>
              </a:lnSpc>
              <a:buFont typeface="Arial"/>
              <a:buChar char="•"/>
            </a:pPr>
            <a:r>
              <a:rPr lang="en-US" sz="3442" spc="-37" dirty="0">
                <a:solidFill>
                  <a:srgbClr val="252D37"/>
                </a:solidFill>
                <a:latin typeface="Arial"/>
                <a:ea typeface="Arial"/>
                <a:cs typeface="Arial"/>
                <a:sym typeface="Arial"/>
              </a:rPr>
              <a:t>Sensors like DHT11 are connected to an ESP32 microcontroller to collect environmental data.</a:t>
            </a:r>
          </a:p>
          <a:p>
            <a:pPr marL="743203" lvl="1" indent="-371602" algn="just">
              <a:lnSpc>
                <a:spcPts val="4165"/>
              </a:lnSpc>
              <a:buFont typeface="Arial"/>
              <a:buChar char="•"/>
            </a:pPr>
            <a:r>
              <a:rPr lang="en-US" sz="3442" spc="-37" dirty="0">
                <a:solidFill>
                  <a:srgbClr val="252D37"/>
                </a:solidFill>
                <a:latin typeface="Arial"/>
                <a:ea typeface="Arial"/>
                <a:cs typeface="Arial"/>
                <a:sym typeface="Arial"/>
              </a:rPr>
              <a:t>Collected data is processed by an ML model to predict temperatures at unmeasured points.</a:t>
            </a:r>
          </a:p>
          <a:p>
            <a:pPr marL="743203" lvl="1" indent="-371602" algn="just">
              <a:lnSpc>
                <a:spcPts val="4165"/>
              </a:lnSpc>
              <a:buFont typeface="Arial"/>
              <a:buChar char="•"/>
            </a:pPr>
            <a:r>
              <a:rPr lang="en-US" sz="3442" spc="-37" dirty="0">
                <a:solidFill>
                  <a:srgbClr val="252D37"/>
                </a:solidFill>
                <a:latin typeface="Arial"/>
                <a:ea typeface="Arial"/>
                <a:cs typeface="Arial"/>
                <a:sym typeface="Arial"/>
              </a:rPr>
              <a:t>A dynamic temperature map is generated for better climate control and decision-making.</a:t>
            </a:r>
          </a:p>
          <a:p>
            <a:pPr marL="743203" lvl="1" indent="-371602" algn="just">
              <a:lnSpc>
                <a:spcPts val="4165"/>
              </a:lnSpc>
              <a:buFont typeface="Arial"/>
              <a:buChar char="•"/>
            </a:pPr>
            <a:r>
              <a:rPr lang="en-US" sz="3442" spc="-37" dirty="0">
                <a:solidFill>
                  <a:srgbClr val="252D37"/>
                </a:solidFill>
                <a:latin typeface="Arial"/>
                <a:ea typeface="Arial"/>
                <a:cs typeface="Arial"/>
                <a:sym typeface="Arial"/>
              </a:rPr>
              <a:t>The system reduces human effort, improves efficiency, and ensures optimal conditions for mushroom growth.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8EDDE62-7F70-E0B6-154E-63C65BB5952D}"/>
              </a:ext>
            </a:extLst>
          </p:cNvPr>
          <p:cNvSpPr/>
          <p:nvPr/>
        </p:nvSpPr>
        <p:spPr>
          <a:xfrm>
            <a:off x="15697199" y="295413"/>
            <a:ext cx="2339635" cy="733288"/>
          </a:xfrm>
          <a:custGeom>
            <a:avLst/>
            <a:gdLst/>
            <a:ahLst/>
            <a:cxnLst/>
            <a:rect l="l" t="t" r="r" b="b"/>
            <a:pathLst>
              <a:path w="2823574" h="842637">
                <a:moveTo>
                  <a:pt x="0" y="0"/>
                </a:moveTo>
                <a:lnTo>
                  <a:pt x="2823574" y="0"/>
                </a:lnTo>
                <a:lnTo>
                  <a:pt x="2823574" y="842637"/>
                </a:lnTo>
                <a:lnTo>
                  <a:pt x="0" y="8426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323975"/>
            <a:ext cx="6918887" cy="920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 b="1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PROBLEM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8229600"/>
            <a:ext cx="516220" cy="2057400"/>
          </a:xfrm>
          <a:custGeom>
            <a:avLst/>
            <a:gdLst/>
            <a:ahLst/>
            <a:cxnLst/>
            <a:rect l="l" t="t" r="r" b="b"/>
            <a:pathLst>
              <a:path w="516220" h="205740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354175" y="-12382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400741" y="2718980"/>
            <a:ext cx="14590059" cy="6358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3203" lvl="1" indent="-371602" algn="just">
              <a:lnSpc>
                <a:spcPts val="4165"/>
              </a:lnSpc>
              <a:buFont typeface="Arial"/>
              <a:buChar char="•"/>
            </a:pPr>
            <a:r>
              <a:rPr lang="en-US" sz="3442" spc="-37">
                <a:solidFill>
                  <a:srgbClr val="252D37"/>
                </a:solidFill>
                <a:latin typeface="Arial"/>
                <a:ea typeface="Arial"/>
                <a:cs typeface="Arial"/>
                <a:sym typeface="Arial"/>
              </a:rPr>
              <a:t>Uneven Temperature Distribution: Traditional methods cannot accurately monitor the entire cultivation area.</a:t>
            </a:r>
          </a:p>
          <a:p>
            <a:pPr marL="743203" lvl="1" indent="-371602" algn="just">
              <a:lnSpc>
                <a:spcPts val="4165"/>
              </a:lnSpc>
              <a:buFont typeface="Arial"/>
              <a:buChar char="•"/>
            </a:pPr>
            <a:r>
              <a:rPr lang="en-US" sz="3442" spc="-37">
                <a:solidFill>
                  <a:srgbClr val="252D37"/>
                </a:solidFill>
                <a:latin typeface="Arial"/>
                <a:ea typeface="Arial"/>
                <a:cs typeface="Arial"/>
                <a:sym typeface="Arial"/>
              </a:rPr>
              <a:t>Manual Monitoring Limitations: Human intervention leads to delayed responses and inconsistency in temperature control.</a:t>
            </a:r>
          </a:p>
          <a:p>
            <a:pPr marL="743203" lvl="1" indent="-371602" algn="just">
              <a:lnSpc>
                <a:spcPts val="4165"/>
              </a:lnSpc>
              <a:buFont typeface="Arial"/>
              <a:buChar char="•"/>
            </a:pPr>
            <a:r>
              <a:rPr lang="en-US" sz="3442" spc="-37">
                <a:solidFill>
                  <a:srgbClr val="252D37"/>
                </a:solidFill>
                <a:latin typeface="Arial"/>
                <a:ea typeface="Arial"/>
                <a:cs typeface="Arial"/>
                <a:sym typeface="Arial"/>
              </a:rPr>
              <a:t>Limited Sensor Coverage: Few sensors result in incomplete temperature data, missing localized fluctuations.</a:t>
            </a:r>
          </a:p>
          <a:p>
            <a:pPr marL="743203" lvl="1" indent="-371602" algn="just">
              <a:lnSpc>
                <a:spcPts val="4165"/>
              </a:lnSpc>
              <a:buFont typeface="Arial"/>
              <a:buChar char="•"/>
            </a:pPr>
            <a:r>
              <a:rPr lang="en-US" sz="3442" spc="-37">
                <a:solidFill>
                  <a:srgbClr val="252D37"/>
                </a:solidFill>
                <a:latin typeface="Arial"/>
                <a:ea typeface="Arial"/>
                <a:cs typeface="Arial"/>
                <a:sym typeface="Arial"/>
              </a:rPr>
              <a:t>Data Processing Challenges: Large volumes of raw sensor data require intelligent processing for actionable insights.</a:t>
            </a:r>
          </a:p>
          <a:p>
            <a:pPr marL="743203" lvl="1" indent="-371602" algn="just">
              <a:lnSpc>
                <a:spcPts val="4165"/>
              </a:lnSpc>
              <a:buFont typeface="Arial"/>
              <a:buChar char="•"/>
            </a:pPr>
            <a:r>
              <a:rPr lang="en-US" sz="3442" spc="-37">
                <a:solidFill>
                  <a:srgbClr val="252D37"/>
                </a:solidFill>
                <a:latin typeface="Arial"/>
                <a:ea typeface="Arial"/>
                <a:cs typeface="Arial"/>
                <a:sym typeface="Arial"/>
              </a:rPr>
              <a:t>Delayed Response to Changes: Lack of real-time monitoring means harmful temperature shifts may go unnoticed.</a:t>
            </a:r>
          </a:p>
          <a:p>
            <a:pPr marL="743203" lvl="1" indent="-371602" algn="just">
              <a:lnSpc>
                <a:spcPts val="4165"/>
              </a:lnSpc>
              <a:buFont typeface="Arial"/>
              <a:buChar char="•"/>
            </a:pPr>
            <a:r>
              <a:rPr lang="en-US" sz="3442" spc="-37">
                <a:solidFill>
                  <a:srgbClr val="252D37"/>
                </a:solidFill>
                <a:latin typeface="Arial"/>
                <a:ea typeface="Arial"/>
                <a:cs typeface="Arial"/>
                <a:sym typeface="Arial"/>
              </a:rPr>
              <a:t>Impact on Yield &amp; Quality: Inconsistent climate conditions negatively affect mushroom growth, reducing yield and quality.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29AD46C-C5CB-EF71-F37C-EEB46051158D}"/>
              </a:ext>
            </a:extLst>
          </p:cNvPr>
          <p:cNvSpPr/>
          <p:nvPr/>
        </p:nvSpPr>
        <p:spPr>
          <a:xfrm>
            <a:off x="15697199" y="295413"/>
            <a:ext cx="2339635" cy="733288"/>
          </a:xfrm>
          <a:custGeom>
            <a:avLst/>
            <a:gdLst/>
            <a:ahLst/>
            <a:cxnLst/>
            <a:rect l="l" t="t" r="r" b="b"/>
            <a:pathLst>
              <a:path w="2823574" h="842637">
                <a:moveTo>
                  <a:pt x="0" y="0"/>
                </a:moveTo>
                <a:lnTo>
                  <a:pt x="2823574" y="0"/>
                </a:lnTo>
                <a:lnTo>
                  <a:pt x="2823574" y="842637"/>
                </a:lnTo>
                <a:lnTo>
                  <a:pt x="0" y="8426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002328" cy="10287000"/>
          </a:xfrm>
          <a:custGeom>
            <a:avLst/>
            <a:gdLst/>
            <a:ahLst/>
            <a:cxnLst/>
            <a:rect l="l" t="t" r="r" b="b"/>
            <a:pathLst>
              <a:path w="18002328" h="10287000">
                <a:moveTo>
                  <a:pt x="0" y="0"/>
                </a:moveTo>
                <a:lnTo>
                  <a:pt x="18002328" y="0"/>
                </a:lnTo>
                <a:lnTo>
                  <a:pt x="1800232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7500" b="-3750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76378" y="874059"/>
            <a:ext cx="4106949" cy="3668595"/>
          </a:xfrm>
          <a:custGeom>
            <a:avLst/>
            <a:gdLst/>
            <a:ahLst/>
            <a:cxnLst/>
            <a:rect l="l" t="t" r="r" b="b"/>
            <a:pathLst>
              <a:path w="4106949" h="3668595">
                <a:moveTo>
                  <a:pt x="0" y="0"/>
                </a:moveTo>
                <a:lnTo>
                  <a:pt x="4106950" y="0"/>
                </a:lnTo>
                <a:lnTo>
                  <a:pt x="4106950" y="3668595"/>
                </a:lnTo>
                <a:lnTo>
                  <a:pt x="0" y="36685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194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155473" y="2364298"/>
            <a:ext cx="2549377" cy="171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8166" lvl="1" indent="-184083" algn="ctr">
              <a:lnSpc>
                <a:spcPts val="3410"/>
              </a:lnSpc>
              <a:spcBef>
                <a:spcPct val="0"/>
              </a:spcBef>
              <a:buAutoNum type="arabicPeriod"/>
            </a:pPr>
            <a:r>
              <a:rPr lang="en-US" sz="170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Have you heard about those new farming techniques?</a:t>
            </a:r>
          </a:p>
          <a:p>
            <a:pPr algn="ctr">
              <a:lnSpc>
                <a:spcPts val="3410"/>
              </a:lnSpc>
              <a:spcBef>
                <a:spcPct val="0"/>
              </a:spcBef>
            </a:pPr>
            <a:endParaRPr lang="en-US" sz="1705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Freeform 5"/>
          <p:cNvSpPr/>
          <p:nvPr/>
        </p:nvSpPr>
        <p:spPr>
          <a:xfrm flipH="1">
            <a:off x="5081874" y="2135497"/>
            <a:ext cx="3703538" cy="3703538"/>
          </a:xfrm>
          <a:custGeom>
            <a:avLst/>
            <a:gdLst/>
            <a:ahLst/>
            <a:cxnLst/>
            <a:rect l="l" t="t" r="r" b="b"/>
            <a:pathLst>
              <a:path w="3703538" h="3703538">
                <a:moveTo>
                  <a:pt x="3703538" y="0"/>
                </a:moveTo>
                <a:lnTo>
                  <a:pt x="0" y="0"/>
                </a:lnTo>
                <a:lnTo>
                  <a:pt x="0" y="3703538"/>
                </a:lnTo>
                <a:lnTo>
                  <a:pt x="3703538" y="3703538"/>
                </a:lnTo>
                <a:lnTo>
                  <a:pt x="370353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806482" y="3362832"/>
            <a:ext cx="2247550" cy="12488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10"/>
              </a:lnSpc>
              <a:spcBef>
                <a:spcPct val="0"/>
              </a:spcBef>
            </a:pPr>
            <a:r>
              <a:rPr lang="en-US" sz="170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Yeah, temperature control and coffee grounds!</a:t>
            </a:r>
          </a:p>
        </p:txBody>
      </p:sp>
      <p:sp>
        <p:nvSpPr>
          <p:cNvPr id="7" name="Freeform 7"/>
          <p:cNvSpPr/>
          <p:nvPr/>
        </p:nvSpPr>
        <p:spPr>
          <a:xfrm>
            <a:off x="697592" y="3785560"/>
            <a:ext cx="4106949" cy="3703538"/>
          </a:xfrm>
          <a:custGeom>
            <a:avLst/>
            <a:gdLst/>
            <a:ahLst/>
            <a:cxnLst/>
            <a:rect l="l" t="t" r="r" b="b"/>
            <a:pathLst>
              <a:path w="4106949" h="3703538">
                <a:moveTo>
                  <a:pt x="0" y="0"/>
                </a:moveTo>
                <a:lnTo>
                  <a:pt x="4106950" y="0"/>
                </a:lnTo>
                <a:lnTo>
                  <a:pt x="4106950" y="3703538"/>
                </a:lnTo>
                <a:lnTo>
                  <a:pt x="0" y="37035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089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924614" y="5112196"/>
            <a:ext cx="1652907" cy="1282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0"/>
              </a:lnSpc>
              <a:spcBef>
                <a:spcPct val="0"/>
              </a:spcBef>
            </a:pPr>
            <a:r>
              <a:rPr lang="en-US" sz="170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We’re like gourmet mushrooms now.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4656051" y="4981008"/>
            <a:ext cx="3815596" cy="3367361"/>
          </a:xfrm>
          <a:custGeom>
            <a:avLst/>
            <a:gdLst/>
            <a:ahLst/>
            <a:cxnLst/>
            <a:rect l="l" t="t" r="r" b="b"/>
            <a:pathLst>
              <a:path w="3815596" h="3367361">
                <a:moveTo>
                  <a:pt x="3815596" y="0"/>
                </a:moveTo>
                <a:lnTo>
                  <a:pt x="0" y="0"/>
                </a:lnTo>
                <a:lnTo>
                  <a:pt x="0" y="3367361"/>
                </a:lnTo>
                <a:lnTo>
                  <a:pt x="3815596" y="3367361"/>
                </a:lnTo>
                <a:lnTo>
                  <a:pt x="3815596" y="0"/>
                </a:lnTo>
                <a:close/>
              </a:path>
            </a:pathLst>
          </a:custGeom>
          <a:blipFill>
            <a:blip r:embed="rId3"/>
            <a:stretch>
              <a:fillRect b="-133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5703778" y="6405669"/>
            <a:ext cx="1720142" cy="854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0"/>
              </a:lnSpc>
              <a:spcBef>
                <a:spcPct val="0"/>
              </a:spcBef>
            </a:pPr>
            <a:r>
              <a:rPr lang="en-US" sz="170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But what about our wild side?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9412970" y="874059"/>
            <a:ext cx="4106949" cy="3668595"/>
          </a:xfrm>
          <a:custGeom>
            <a:avLst/>
            <a:gdLst/>
            <a:ahLst/>
            <a:cxnLst/>
            <a:rect l="l" t="t" r="r" b="b"/>
            <a:pathLst>
              <a:path w="4106949" h="3668595">
                <a:moveTo>
                  <a:pt x="4106950" y="0"/>
                </a:moveTo>
                <a:lnTo>
                  <a:pt x="0" y="0"/>
                </a:lnTo>
                <a:lnTo>
                  <a:pt x="0" y="3668595"/>
                </a:lnTo>
                <a:lnTo>
                  <a:pt x="4106950" y="3668595"/>
                </a:lnTo>
                <a:lnTo>
                  <a:pt x="4106950" y="0"/>
                </a:lnTo>
                <a:close/>
              </a:path>
            </a:pathLst>
          </a:custGeom>
          <a:blipFill>
            <a:blip r:embed="rId3"/>
            <a:stretch>
              <a:fillRect b="-1194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47786" y="2075323"/>
            <a:ext cx="2437318" cy="171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0"/>
              </a:lnSpc>
            </a:pPr>
            <a:r>
              <a:rPr lang="en-US" sz="170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Hey !!</a:t>
            </a:r>
          </a:p>
          <a:p>
            <a:pPr algn="ctr">
              <a:lnSpc>
                <a:spcPts val="3410"/>
              </a:lnSpc>
              <a:spcBef>
                <a:spcPct val="0"/>
              </a:spcBef>
            </a:pPr>
            <a:r>
              <a:rPr lang="en-US" sz="170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At least we’re safer and can spread spores</a:t>
            </a:r>
          </a:p>
          <a:p>
            <a:pPr algn="ctr">
              <a:lnSpc>
                <a:spcPts val="3410"/>
              </a:lnSpc>
              <a:spcBef>
                <a:spcPct val="0"/>
              </a:spcBef>
            </a:pPr>
            <a:endParaRPr lang="en-US" sz="170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Freeform 13"/>
          <p:cNvSpPr/>
          <p:nvPr/>
        </p:nvSpPr>
        <p:spPr>
          <a:xfrm flipH="1">
            <a:off x="6063788" y="395004"/>
            <a:ext cx="3703538" cy="3592262"/>
          </a:xfrm>
          <a:custGeom>
            <a:avLst/>
            <a:gdLst/>
            <a:ahLst/>
            <a:cxnLst/>
            <a:rect l="l" t="t" r="r" b="b"/>
            <a:pathLst>
              <a:path w="3703538" h="3592262">
                <a:moveTo>
                  <a:pt x="3703538" y="0"/>
                </a:moveTo>
                <a:lnTo>
                  <a:pt x="0" y="0"/>
                </a:lnTo>
                <a:lnTo>
                  <a:pt x="0" y="3592262"/>
                </a:lnTo>
                <a:lnTo>
                  <a:pt x="3703538" y="3592262"/>
                </a:lnTo>
                <a:lnTo>
                  <a:pt x="3703538" y="0"/>
                </a:lnTo>
                <a:close/>
              </a:path>
            </a:pathLst>
          </a:custGeom>
          <a:blipFill>
            <a:blip r:embed="rId3"/>
            <a:stretch>
              <a:fillRect l="-4016" r="-4016" b="-1137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6888108" y="1851472"/>
            <a:ext cx="2054897" cy="1282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0"/>
              </a:lnSpc>
              <a:spcBef>
                <a:spcPct val="0"/>
              </a:spcBef>
            </a:pPr>
            <a:r>
              <a:rPr lang="en-US" sz="170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Plus, humans value our flavors.</a:t>
            </a:r>
          </a:p>
          <a:p>
            <a:pPr algn="ctr">
              <a:lnSpc>
                <a:spcPts val="3410"/>
              </a:lnSpc>
              <a:spcBef>
                <a:spcPct val="0"/>
              </a:spcBef>
            </a:pPr>
            <a:endParaRPr lang="en-US" sz="1705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Freeform 15"/>
          <p:cNvSpPr/>
          <p:nvPr/>
        </p:nvSpPr>
        <p:spPr>
          <a:xfrm flipH="1">
            <a:off x="13352959" y="1028700"/>
            <a:ext cx="3367361" cy="2958566"/>
          </a:xfrm>
          <a:custGeom>
            <a:avLst/>
            <a:gdLst/>
            <a:ahLst/>
            <a:cxnLst/>
            <a:rect l="l" t="t" r="r" b="b"/>
            <a:pathLst>
              <a:path w="3367361" h="2958566">
                <a:moveTo>
                  <a:pt x="3367361" y="0"/>
                </a:moveTo>
                <a:lnTo>
                  <a:pt x="0" y="0"/>
                </a:lnTo>
                <a:lnTo>
                  <a:pt x="0" y="2958566"/>
                </a:lnTo>
                <a:lnTo>
                  <a:pt x="3367361" y="2958566"/>
                </a:lnTo>
                <a:lnTo>
                  <a:pt x="3367361" y="0"/>
                </a:lnTo>
                <a:close/>
              </a:path>
            </a:pathLst>
          </a:custGeom>
          <a:blipFill>
            <a:blip r:embed="rId3"/>
            <a:stretch>
              <a:fillRect b="-138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4147477" y="2364298"/>
            <a:ext cx="1921848" cy="812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0"/>
              </a:lnSpc>
              <a:spcBef>
                <a:spcPct val="0"/>
              </a:spcBef>
            </a:pPr>
            <a:r>
              <a:rPr lang="en-US" sz="170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7. All this helps us thrive.</a:t>
            </a:r>
          </a:p>
        </p:txBody>
      </p:sp>
      <p:sp>
        <p:nvSpPr>
          <p:cNvPr id="17" name="Freeform 17"/>
          <p:cNvSpPr/>
          <p:nvPr/>
        </p:nvSpPr>
        <p:spPr>
          <a:xfrm flipH="1">
            <a:off x="12630201" y="5130384"/>
            <a:ext cx="3367361" cy="2986361"/>
          </a:xfrm>
          <a:custGeom>
            <a:avLst/>
            <a:gdLst/>
            <a:ahLst/>
            <a:cxnLst/>
            <a:rect l="l" t="t" r="r" b="b"/>
            <a:pathLst>
              <a:path w="3367361" h="2986361">
                <a:moveTo>
                  <a:pt x="3367361" y="0"/>
                </a:moveTo>
                <a:lnTo>
                  <a:pt x="0" y="0"/>
                </a:lnTo>
                <a:lnTo>
                  <a:pt x="0" y="2986361"/>
                </a:lnTo>
                <a:lnTo>
                  <a:pt x="3367361" y="2986361"/>
                </a:lnTo>
                <a:lnTo>
                  <a:pt x="3367361" y="0"/>
                </a:lnTo>
                <a:close/>
              </a:path>
            </a:pathLst>
          </a:custGeom>
          <a:blipFill>
            <a:blip r:embed="rId3"/>
            <a:stretch>
              <a:fillRect b="-1275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3472042" y="6314347"/>
            <a:ext cx="1683681" cy="854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0"/>
              </a:lnSpc>
              <a:spcBef>
                <a:spcPct val="0"/>
              </a:spcBef>
            </a:pPr>
            <a:r>
              <a:rPr lang="en-US" sz="170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8. Here’s to a bright future!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23669" y="1549367"/>
            <a:ext cx="7640663" cy="920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 b="1">
                <a:solidFill>
                  <a:srgbClr val="252D37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OBJECTIVE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-211950" y="-10477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773650" y="8229600"/>
            <a:ext cx="516220" cy="2057400"/>
          </a:xfrm>
          <a:custGeom>
            <a:avLst/>
            <a:gdLst/>
            <a:ahLst/>
            <a:cxnLst/>
            <a:rect l="l" t="t" r="r" b="b"/>
            <a:pathLst>
              <a:path w="516220" h="205740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542983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848971" y="3041149"/>
            <a:ext cx="14590059" cy="5834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3203" lvl="1" indent="-371602" algn="just">
              <a:lnSpc>
                <a:spcPts val="4165"/>
              </a:lnSpc>
              <a:buFont typeface="Arial"/>
              <a:buChar char="•"/>
            </a:pPr>
            <a:r>
              <a:rPr lang="en-US" sz="3442" spc="-37">
                <a:solidFill>
                  <a:srgbClr val="252D37"/>
                </a:solidFill>
                <a:latin typeface="Arial"/>
                <a:ea typeface="Arial"/>
                <a:cs typeface="Arial"/>
                <a:sym typeface="Arial"/>
              </a:rPr>
              <a:t>Develop an automated temperature monitoring system for mushroom farming.</a:t>
            </a:r>
          </a:p>
          <a:p>
            <a:pPr marL="743203" lvl="1" indent="-371602" algn="just">
              <a:lnSpc>
                <a:spcPts val="4165"/>
              </a:lnSpc>
              <a:buFont typeface="Arial"/>
              <a:buChar char="•"/>
            </a:pPr>
            <a:r>
              <a:rPr lang="en-US" sz="3442" spc="-37">
                <a:solidFill>
                  <a:srgbClr val="252D37"/>
                </a:solidFill>
                <a:latin typeface="Arial"/>
                <a:ea typeface="Arial"/>
                <a:cs typeface="Arial"/>
                <a:sym typeface="Arial"/>
              </a:rPr>
              <a:t>Integrate multiple sensors to collect real-time temperature data from various locations.</a:t>
            </a:r>
          </a:p>
          <a:p>
            <a:pPr marL="743203" lvl="1" indent="-371602" algn="just">
              <a:lnSpc>
                <a:spcPts val="4165"/>
              </a:lnSpc>
              <a:buFont typeface="Arial"/>
              <a:buChar char="•"/>
            </a:pPr>
            <a:r>
              <a:rPr lang="en-US" sz="3442" spc="-37">
                <a:solidFill>
                  <a:srgbClr val="252D37"/>
                </a:solidFill>
                <a:latin typeface="Arial"/>
                <a:ea typeface="Arial"/>
                <a:cs typeface="Arial"/>
                <a:sym typeface="Arial"/>
              </a:rPr>
              <a:t>Use Machine Learning algorithms to predict temperatures at unmeasured points.</a:t>
            </a:r>
          </a:p>
          <a:p>
            <a:pPr marL="743203" lvl="1" indent="-371602" algn="just">
              <a:lnSpc>
                <a:spcPts val="4165"/>
              </a:lnSpc>
              <a:buFont typeface="Arial"/>
              <a:buChar char="•"/>
            </a:pPr>
            <a:r>
              <a:rPr lang="en-US" sz="3442" spc="-37">
                <a:solidFill>
                  <a:srgbClr val="252D37"/>
                </a:solidFill>
                <a:latin typeface="Arial"/>
                <a:ea typeface="Arial"/>
                <a:cs typeface="Arial"/>
                <a:sym typeface="Arial"/>
              </a:rPr>
              <a:t>Generate a dynamic temperature map for accurate and visual representation.</a:t>
            </a:r>
          </a:p>
          <a:p>
            <a:pPr marL="743203" lvl="1" indent="-371602" algn="just">
              <a:lnSpc>
                <a:spcPts val="4165"/>
              </a:lnSpc>
              <a:buFont typeface="Arial"/>
              <a:buChar char="•"/>
            </a:pPr>
            <a:r>
              <a:rPr lang="en-US" sz="3442" spc="-37">
                <a:solidFill>
                  <a:srgbClr val="252D37"/>
                </a:solidFill>
                <a:latin typeface="Arial"/>
                <a:ea typeface="Arial"/>
                <a:cs typeface="Arial"/>
                <a:sym typeface="Arial"/>
              </a:rPr>
              <a:t>Improve climate control efficiency to support optimal mushroom growth.</a:t>
            </a:r>
          </a:p>
          <a:p>
            <a:pPr marL="743203" lvl="1" indent="-371602" algn="just">
              <a:lnSpc>
                <a:spcPts val="4165"/>
              </a:lnSpc>
              <a:buFont typeface="Arial"/>
              <a:buChar char="•"/>
            </a:pPr>
            <a:r>
              <a:rPr lang="en-US" sz="3442" spc="-37">
                <a:solidFill>
                  <a:srgbClr val="252D37"/>
                </a:solidFill>
                <a:latin typeface="Arial"/>
                <a:ea typeface="Arial"/>
                <a:cs typeface="Arial"/>
                <a:sym typeface="Arial"/>
              </a:rPr>
              <a:t>Reduce manual labor and support better decisions using data-driven insights.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085BCC8E-C43D-A87F-DC5A-CAAF4BDCD05C}"/>
              </a:ext>
            </a:extLst>
          </p:cNvPr>
          <p:cNvSpPr/>
          <p:nvPr/>
        </p:nvSpPr>
        <p:spPr>
          <a:xfrm>
            <a:off x="15697199" y="295413"/>
            <a:ext cx="2339635" cy="733288"/>
          </a:xfrm>
          <a:custGeom>
            <a:avLst/>
            <a:gdLst/>
            <a:ahLst/>
            <a:cxnLst/>
            <a:rect l="l" t="t" r="r" b="b"/>
            <a:pathLst>
              <a:path w="2823574" h="842637">
                <a:moveTo>
                  <a:pt x="0" y="0"/>
                </a:moveTo>
                <a:lnTo>
                  <a:pt x="2823574" y="0"/>
                </a:lnTo>
                <a:lnTo>
                  <a:pt x="2823574" y="842637"/>
                </a:lnTo>
                <a:lnTo>
                  <a:pt x="0" y="8426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23047" y="715114"/>
            <a:ext cx="10441907" cy="922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6"/>
              </a:lnSpc>
            </a:pPr>
            <a:r>
              <a:rPr lang="en-US" sz="8033" b="1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METHODOLOGY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1637561"/>
            <a:ext cx="16497642" cy="8003980"/>
            <a:chOff x="0" y="0"/>
            <a:chExt cx="4345058" cy="21080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45058" cy="2108044"/>
            </a:xfrm>
            <a:custGeom>
              <a:avLst/>
              <a:gdLst/>
              <a:ahLst/>
              <a:cxnLst/>
              <a:rect l="l" t="t" r="r" b="b"/>
              <a:pathLst>
                <a:path w="4345058" h="2108044">
                  <a:moveTo>
                    <a:pt x="23933" y="0"/>
                  </a:moveTo>
                  <a:lnTo>
                    <a:pt x="4321125" y="0"/>
                  </a:lnTo>
                  <a:cubicBezTo>
                    <a:pt x="4327472" y="0"/>
                    <a:pt x="4333560" y="2522"/>
                    <a:pt x="4338048" y="7010"/>
                  </a:cubicBezTo>
                  <a:cubicBezTo>
                    <a:pt x="4342536" y="11498"/>
                    <a:pt x="4345058" y="17586"/>
                    <a:pt x="4345058" y="23933"/>
                  </a:cubicBezTo>
                  <a:lnTo>
                    <a:pt x="4345058" y="2084111"/>
                  </a:lnTo>
                  <a:cubicBezTo>
                    <a:pt x="4345058" y="2097329"/>
                    <a:pt x="4334343" y="2108044"/>
                    <a:pt x="4321125" y="2108044"/>
                  </a:cubicBezTo>
                  <a:lnTo>
                    <a:pt x="23933" y="2108044"/>
                  </a:lnTo>
                  <a:cubicBezTo>
                    <a:pt x="17586" y="2108044"/>
                    <a:pt x="11498" y="2105523"/>
                    <a:pt x="7010" y="2101034"/>
                  </a:cubicBezTo>
                  <a:cubicBezTo>
                    <a:pt x="2522" y="2096546"/>
                    <a:pt x="0" y="2090459"/>
                    <a:pt x="0" y="2084111"/>
                  </a:cubicBezTo>
                  <a:lnTo>
                    <a:pt x="0" y="23933"/>
                  </a:lnTo>
                  <a:cubicBezTo>
                    <a:pt x="0" y="10715"/>
                    <a:pt x="10715" y="0"/>
                    <a:pt x="23933" y="0"/>
                  </a:cubicBezTo>
                  <a:close/>
                </a:path>
              </a:pathLst>
            </a:custGeom>
            <a:solidFill>
              <a:srgbClr val="C0B3A0">
                <a:alpha val="5372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45058" cy="2146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8229600"/>
            <a:ext cx="516220" cy="2057400"/>
          </a:xfrm>
          <a:custGeom>
            <a:avLst/>
            <a:gdLst/>
            <a:ahLst/>
            <a:cxnLst/>
            <a:rect l="l" t="t" r="r" b="b"/>
            <a:pathLst>
              <a:path w="516220" h="205740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28700" y="9258300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354175" y="-12382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408847" y="2002052"/>
            <a:ext cx="15126554" cy="72792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75817" lvl="1" indent="-337908" algn="just">
              <a:lnSpc>
                <a:spcPts val="3787"/>
              </a:lnSpc>
              <a:buFont typeface="Arial"/>
              <a:buChar char="•"/>
            </a:pPr>
            <a:r>
              <a:rPr lang="en-US" sz="3130" spc="-34" dirty="0">
                <a:solidFill>
                  <a:srgbClr val="252D37"/>
                </a:solidFill>
                <a:latin typeface="Arial"/>
                <a:ea typeface="Arial"/>
                <a:cs typeface="Arial"/>
                <a:sym typeface="Arial"/>
              </a:rPr>
              <a:t>Sensor Deployment: Place multiple sensors (DHT11) in the cultivation area to measure temperature.</a:t>
            </a:r>
          </a:p>
          <a:p>
            <a:pPr marL="675817" lvl="1" indent="-337908" algn="just">
              <a:lnSpc>
                <a:spcPts val="3787"/>
              </a:lnSpc>
              <a:buFont typeface="Arial"/>
              <a:buChar char="•"/>
            </a:pPr>
            <a:r>
              <a:rPr lang="en-US" sz="3130" spc="-34" dirty="0">
                <a:solidFill>
                  <a:srgbClr val="252D37"/>
                </a:solidFill>
                <a:latin typeface="Arial"/>
                <a:ea typeface="Arial"/>
                <a:cs typeface="Arial"/>
                <a:sym typeface="Arial"/>
              </a:rPr>
              <a:t>Data Collection: Use an ESP32 microcontroller to collect and transmit real-time sensor data.</a:t>
            </a:r>
          </a:p>
          <a:p>
            <a:pPr marL="675817" lvl="1" indent="-337908" algn="just">
              <a:lnSpc>
                <a:spcPts val="3787"/>
              </a:lnSpc>
              <a:buFont typeface="Arial"/>
              <a:buChar char="•"/>
            </a:pPr>
            <a:r>
              <a:rPr lang="en-US" sz="3130" spc="-34" dirty="0">
                <a:solidFill>
                  <a:srgbClr val="252D37"/>
                </a:solidFill>
                <a:latin typeface="Arial"/>
                <a:ea typeface="Arial"/>
                <a:cs typeface="Arial"/>
                <a:sym typeface="Arial"/>
              </a:rPr>
              <a:t>Data Processing: Preprocess collected data to remove noise or inconsistencies.</a:t>
            </a:r>
          </a:p>
          <a:p>
            <a:pPr marL="675817" lvl="1" indent="-337908" algn="just">
              <a:lnSpc>
                <a:spcPts val="3787"/>
              </a:lnSpc>
              <a:buFont typeface="Arial"/>
              <a:buChar char="•"/>
            </a:pPr>
            <a:r>
              <a:rPr lang="en-US" sz="3130" spc="-34" dirty="0">
                <a:solidFill>
                  <a:srgbClr val="252D37"/>
                </a:solidFill>
                <a:latin typeface="Arial"/>
                <a:ea typeface="Arial"/>
                <a:cs typeface="Arial"/>
                <a:sym typeface="Arial"/>
              </a:rPr>
              <a:t>ML Prediction: Apply Machine Learning techniques (e.g., regression, Kriging) to predict temperatures at unmonitored locations.</a:t>
            </a:r>
          </a:p>
          <a:p>
            <a:pPr marL="675817" lvl="1" indent="-337908" algn="just">
              <a:lnSpc>
                <a:spcPts val="3787"/>
              </a:lnSpc>
              <a:buFont typeface="Arial"/>
              <a:buChar char="•"/>
            </a:pPr>
            <a:r>
              <a:rPr lang="en-US" sz="3130" spc="-34" dirty="0">
                <a:solidFill>
                  <a:srgbClr val="252D37"/>
                </a:solidFill>
                <a:latin typeface="Arial"/>
                <a:ea typeface="Arial"/>
                <a:cs typeface="Arial"/>
                <a:sym typeface="Arial"/>
              </a:rPr>
              <a:t>Temperature Mapping: Generate a comprehensive temperature map using predicted and real-time values.</a:t>
            </a:r>
          </a:p>
          <a:p>
            <a:pPr marL="675817" lvl="1" indent="-337908" algn="just">
              <a:lnSpc>
                <a:spcPts val="3787"/>
              </a:lnSpc>
              <a:buFont typeface="Arial"/>
              <a:buChar char="•"/>
            </a:pPr>
            <a:r>
              <a:rPr lang="en-US" sz="3130" spc="-34" dirty="0">
                <a:solidFill>
                  <a:srgbClr val="252D37"/>
                </a:solidFill>
                <a:latin typeface="Arial"/>
                <a:ea typeface="Arial"/>
                <a:cs typeface="Arial"/>
                <a:sym typeface="Arial"/>
              </a:rPr>
              <a:t>Visualization: Display the temperature distribution via a user-friendly interface or dashboard.</a:t>
            </a:r>
          </a:p>
          <a:p>
            <a:pPr marL="675817" lvl="1" indent="-337908" algn="just">
              <a:lnSpc>
                <a:spcPts val="3787"/>
              </a:lnSpc>
              <a:buFont typeface="Arial"/>
              <a:buChar char="•"/>
            </a:pPr>
            <a:r>
              <a:rPr lang="en-US" sz="3130" spc="-34" dirty="0">
                <a:solidFill>
                  <a:srgbClr val="252D37"/>
                </a:solidFill>
                <a:latin typeface="Arial"/>
                <a:ea typeface="Arial"/>
                <a:cs typeface="Arial"/>
                <a:sym typeface="Arial"/>
              </a:rPr>
              <a:t>Automated Control: Trigger alerts or adjust cooling/heating systems if temperatures deviate from optimal range.</a:t>
            </a:r>
          </a:p>
          <a:p>
            <a:pPr marL="675817" lvl="1" indent="-337908" algn="just">
              <a:lnSpc>
                <a:spcPts val="3787"/>
              </a:lnSpc>
              <a:buFont typeface="Arial"/>
              <a:buChar char="•"/>
            </a:pPr>
            <a:r>
              <a:rPr lang="en-US" sz="3130" spc="-34" dirty="0">
                <a:solidFill>
                  <a:srgbClr val="252D37"/>
                </a:solidFill>
                <a:latin typeface="Arial"/>
                <a:ea typeface="Arial"/>
                <a:cs typeface="Arial"/>
                <a:sym typeface="Arial"/>
              </a:rPr>
              <a:t>Cloud Integration: Store and analyze data on the cloud for remote access and historical tracking.</a:t>
            </a:r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FB001BEC-F3BA-0052-7E31-5E4BA4BC0869}"/>
              </a:ext>
            </a:extLst>
          </p:cNvPr>
          <p:cNvSpPr/>
          <p:nvPr/>
        </p:nvSpPr>
        <p:spPr>
          <a:xfrm>
            <a:off x="15697199" y="295413"/>
            <a:ext cx="2339635" cy="733288"/>
          </a:xfrm>
          <a:custGeom>
            <a:avLst/>
            <a:gdLst/>
            <a:ahLst/>
            <a:cxnLst/>
            <a:rect l="l" t="t" r="r" b="b"/>
            <a:pathLst>
              <a:path w="2823574" h="842637">
                <a:moveTo>
                  <a:pt x="0" y="0"/>
                </a:moveTo>
                <a:lnTo>
                  <a:pt x="2823574" y="0"/>
                </a:lnTo>
                <a:lnTo>
                  <a:pt x="2823574" y="842637"/>
                </a:lnTo>
                <a:lnTo>
                  <a:pt x="0" y="8426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937</Words>
  <Application>Microsoft Office PowerPoint</Application>
  <PresentationFormat>Custom</PresentationFormat>
  <Paragraphs>101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Garet</vt:lpstr>
      <vt:lpstr>Arial Bold</vt:lpstr>
      <vt:lpstr>Arial</vt:lpstr>
      <vt:lpstr>Calibri</vt:lpstr>
      <vt:lpstr>fkGroteskNeue</vt:lpstr>
      <vt:lpstr>Maven Pro Bold</vt:lpstr>
      <vt:lpstr>Maven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Ivory Black Simple Geometric Research Project Presentation</dc:title>
  <dc:creator>Swastik</dc:creator>
  <cp:lastModifiedBy>swastik mohanty</cp:lastModifiedBy>
  <cp:revision>11</cp:revision>
  <dcterms:created xsi:type="dcterms:W3CDTF">2006-08-16T00:00:00Z</dcterms:created>
  <dcterms:modified xsi:type="dcterms:W3CDTF">2025-05-01T06:05:10Z</dcterms:modified>
  <dc:identifier>DAGl-syZ0kw</dc:identifier>
</cp:coreProperties>
</file>